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Lst>
  <p:notesMasterIdLst>
    <p:notesMasterId r:id="rId11"/>
  </p:notesMaster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notesMaster" Target="notesMasters/notesMaster1.xml"/><Relationship Id="rId12" Type="http://schemas.openxmlformats.org/officeDocument/2006/relationships/presProps" Target="presProps.xml"/><Relationship Id="rId13" Type="http://schemas.openxmlformats.org/officeDocument/2006/relationships/viewProps" Target="viewProps.xml"/><Relationship Id="rId14" Type="http://schemas.openxmlformats.org/officeDocument/2006/relationships/theme" Target="theme/theme1.xml"/><Relationship Id="rId15"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image" Target="../media/image-1-3.png"/><Relationship Id="rId5" Type="http://schemas.openxmlformats.org/officeDocument/2006/relationships/slideLayout" Target="../slideLayouts/slideLayout1.xml"/><Relationship Id="rId6"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2-1.png"/><Relationship Id="rId2" Type="http://schemas.openxmlformats.org/officeDocument/2006/relationships/image" Target="../media/image-2-2.png"/><Relationship Id="rId4" Type="http://schemas.openxmlformats.org/officeDocument/2006/relationships/slideLayout" Target="../slideLayouts/slideLayout1.xml"/><Relationship Id="rId5"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3-1.png"/><Relationship Id="rId2" Type="http://schemas.openxmlformats.org/officeDocument/2006/relationships/image" Target="../media/image-3-2.png"/><Relationship Id="rId4" Type="http://schemas.openxmlformats.org/officeDocument/2006/relationships/slideLayout" Target="../slideLayouts/slideLayout1.xml"/><Relationship Id="rId5"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5" Type="http://schemas.openxmlformats.org/officeDocument/2006/relationships/slideLayout" Target="../slideLayouts/slideLayout1.xml"/><Relationship Id="rId6"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5" Type="http://schemas.openxmlformats.org/officeDocument/2006/relationships/slideLayout" Target="../slideLayouts/slideLayout1.xml"/><Relationship Id="rId6"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7" Type="http://schemas.openxmlformats.org/officeDocument/2006/relationships/hyperlink" Target="https://gamma.app" TargetMode="External"/><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image" Target="../media/image-6-5.png"/><Relationship Id="rId6" Type="http://schemas.openxmlformats.org/officeDocument/2006/relationships/image" Target="../media/image-6-6.png"/><Relationship Id="rId8" Type="http://schemas.openxmlformats.org/officeDocument/2006/relationships/slideLayout" Target="../slideLayouts/slideLayout1.xml"/><Relationship Id="rId9"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6" Type="http://schemas.openxmlformats.org/officeDocument/2006/relationships/hyperlink" Target="https://gamma.app" TargetMode="External"/><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image" Target="../media/image-7-4.png"/><Relationship Id="rId5" Type="http://schemas.openxmlformats.org/officeDocument/2006/relationships/image" Target="../media/image-7-5.png"/><Relationship Id="rId7" Type="http://schemas.openxmlformats.org/officeDocument/2006/relationships/slideLayout" Target="../slideLayouts/slideLayout1.xml"/><Relationship Id="rId8"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5" Type="http://schemas.openxmlformats.org/officeDocument/2006/relationships/slideLayout" Target="../slideLayouts/slideLayout1.xml"/><Relationship Id="rId6"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image" Target="../media/image-9-3.png"/><Relationship Id="rId5" Type="http://schemas.openxmlformats.org/officeDocument/2006/relationships/slideLayout" Target="../slideLayouts/slideLayout1.xml"/><Relationship Id="rId6"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pic>
        <p:nvPicPr>
          <p:cNvPr id="4" name="Image 1" descr="preencoded.png">    </p:cNvPr>
          <p:cNvPicPr>
            <a:picLocks noChangeAspect="1"/>
          </p:cNvPicPr>
          <p:nvPr/>
        </p:nvPicPr>
        <p:blipFill>
          <a:blip r:embed="rId2"/>
          <a:stretch>
            <a:fillRect/>
          </a:stretch>
        </p:blipFill>
        <p:spPr>
          <a:xfrm>
            <a:off x="0" y="0"/>
            <a:ext cx="5486400" cy="8229600"/>
          </a:xfrm>
          <a:prstGeom prst="rect">
            <a:avLst/>
          </a:prstGeom>
        </p:spPr>
      </p:pic>
      <p:sp>
        <p:nvSpPr>
          <p:cNvPr id="5" name="Text 1"/>
          <p:cNvSpPr/>
          <p:nvPr/>
        </p:nvSpPr>
        <p:spPr>
          <a:xfrm>
            <a:off x="6319599" y="1719263"/>
            <a:ext cx="7477601" cy="4791075"/>
          </a:xfrm>
          <a:prstGeom prst="rect">
            <a:avLst/>
          </a:prstGeom>
          <a:noFill/>
          <a:ln/>
        </p:spPr>
        <p:txBody>
          <a:bodyPr wrap="square" rtlCol="0" anchor="t"/>
          <a:lstStyle/>
          <a:p>
            <a:pPr indent="0" marL="0">
              <a:lnSpc>
                <a:spcPts val="7545"/>
              </a:lnSpc>
              <a:buNone/>
            </a:pPr>
            <a:r>
              <a:rPr lang="en-US" sz="6036" dirty="0">
                <a:solidFill>
                  <a:srgbClr val="F2F0F4"/>
                </a:solidFill>
                <a:latin typeface="Montserrat" pitchFamily="34" charset="0"/>
                <a:ea typeface="Montserrat" pitchFamily="34" charset="-122"/>
                <a:cs typeface="Montserrat" pitchFamily="34" charset="-120"/>
              </a:rPr>
              <a:t>Projet de Sauvegarde et Restauration Automatisée des Données </a:t>
            </a:r>
            <a:endParaRPr lang="en-US" sz="6036" dirty="0"/>
          </a:p>
        </p:txBody>
      </p:sp>
      <p:pic>
        <p:nvPicPr>
          <p:cNvPr id="6"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sp>
        <p:nvSpPr>
          <p:cNvPr id="4" name="Text 1"/>
          <p:cNvSpPr/>
          <p:nvPr/>
        </p:nvSpPr>
        <p:spPr>
          <a:xfrm>
            <a:off x="2037993" y="1657707"/>
            <a:ext cx="6976110" cy="709613"/>
          </a:xfrm>
          <a:prstGeom prst="rect">
            <a:avLst/>
          </a:prstGeom>
          <a:noFill/>
          <a:ln/>
        </p:spPr>
        <p:txBody>
          <a:bodyPr wrap="none" rtlCol="0" anchor="t"/>
          <a:lstStyle/>
          <a:p>
            <a:pPr indent="0" marL="0">
              <a:lnSpc>
                <a:spcPts val="5468"/>
              </a:lnSpc>
              <a:buNone/>
            </a:pPr>
            <a:r>
              <a:rPr lang="en-US" sz="4374" dirty="0">
                <a:solidFill>
                  <a:srgbClr val="F2F0F4"/>
                </a:solidFill>
                <a:latin typeface="Montserrat" pitchFamily="34" charset="0"/>
                <a:ea typeface="Montserrat" pitchFamily="34" charset="-122"/>
                <a:cs typeface="Montserrat" pitchFamily="34" charset="-120"/>
              </a:rPr>
              <a:t>Technologies Utilisées </a:t>
            </a:r>
            <a:pPr indent="0" marL="0">
              <a:lnSpc>
                <a:spcPts val="5468"/>
              </a:lnSpc>
              <a:buNone/>
            </a:pPr>
            <a:r>
              <a:rPr lang="en-US" sz="4374" dirty="0">
                <a:solidFill>
                  <a:srgbClr val="000000"/>
                </a:solidFill>
                <a:latin typeface="Montserrat" pitchFamily="34" charset="0"/>
                <a:ea typeface="Montserrat" pitchFamily="34" charset="-122"/>
                <a:cs typeface="Montserrat" pitchFamily="34" charset="-120"/>
              </a:rPr>
              <a:t>💻</a:t>
            </a:r>
            <a:endParaRPr lang="en-US" sz="4374" dirty="0"/>
          </a:p>
        </p:txBody>
      </p:sp>
      <p:sp>
        <p:nvSpPr>
          <p:cNvPr id="5" name="Text 2"/>
          <p:cNvSpPr/>
          <p:nvPr/>
        </p:nvSpPr>
        <p:spPr>
          <a:xfrm>
            <a:off x="2037993" y="2922746"/>
            <a:ext cx="3024902" cy="347186"/>
          </a:xfrm>
          <a:prstGeom prst="rect">
            <a:avLst/>
          </a:prstGeom>
          <a:noFill/>
          <a:ln/>
        </p:spPr>
        <p:txBody>
          <a:bodyPr wrap="none" rtlCol="0" anchor="t"/>
          <a:lstStyle/>
          <a:p>
            <a:pPr indent="0" marL="0">
              <a:lnSpc>
                <a:spcPts val="2734"/>
              </a:lnSpc>
              <a:buNone/>
            </a:pPr>
            <a:r>
              <a:rPr lang="en-US" sz="2187" dirty="0">
                <a:solidFill>
                  <a:srgbClr val="F2F0F4"/>
                </a:solidFill>
                <a:latin typeface="Montserrat" pitchFamily="34" charset="0"/>
                <a:ea typeface="Montserrat" pitchFamily="34" charset="-122"/>
                <a:cs typeface="Montserrat" pitchFamily="34" charset="-120"/>
              </a:rPr>
              <a:t>Langages et Outils </a:t>
            </a:r>
            <a:pPr indent="0" marL="0">
              <a:lnSpc>
                <a:spcPts val="2734"/>
              </a:lnSpc>
              <a:buNone/>
            </a:pPr>
            <a:r>
              <a:rPr lang="en-US" sz="2187" dirty="0">
                <a:solidFill>
                  <a:srgbClr val="000000"/>
                </a:solidFill>
                <a:latin typeface="Montserrat" pitchFamily="34" charset="0"/>
                <a:ea typeface="Montserrat" pitchFamily="34" charset="-122"/>
                <a:cs typeface="Montserrat" pitchFamily="34" charset="-120"/>
              </a:rPr>
              <a:t>🔧</a:t>
            </a:r>
            <a:endParaRPr lang="en-US" sz="2187" dirty="0"/>
          </a:p>
        </p:txBody>
      </p:sp>
      <p:sp>
        <p:nvSpPr>
          <p:cNvPr id="6" name="Text 3"/>
          <p:cNvSpPr/>
          <p:nvPr/>
        </p:nvSpPr>
        <p:spPr>
          <a:xfrm>
            <a:off x="2037993" y="3492103"/>
            <a:ext cx="3156347" cy="1666280"/>
          </a:xfrm>
          <a:prstGeom prst="rect">
            <a:avLst/>
          </a:prstGeom>
          <a:noFill/>
          <a:ln/>
        </p:spPr>
        <p:txBody>
          <a:bodyPr wrap="square" rtlCol="0" anchor="t"/>
          <a:lstStyle/>
          <a:p>
            <a:pPr indent="0" marL="0">
              <a:lnSpc>
                <a:spcPts val="2624"/>
              </a:lnSpc>
              <a:buNone/>
            </a:pPr>
            <a:r>
              <a:rPr lang="en-US" sz="1750" dirty="0">
                <a:solidFill>
                  <a:srgbClr val="DCD7E5"/>
                </a:solidFill>
                <a:latin typeface="Heebo" pitchFamily="34" charset="0"/>
                <a:ea typeface="Heebo" pitchFamily="34" charset="-122"/>
                <a:cs typeface="Heebo" pitchFamily="34" charset="-120"/>
              </a:rPr>
              <a:t>On utilise Python</a:t>
            </a:r>
            <a:pPr indent="0" marL="0">
              <a:lnSpc>
                <a:spcPts val="2624"/>
              </a:lnSpc>
              <a:buNone/>
            </a:pPr>
            <a:r>
              <a:rPr lang="en-US" sz="1750" dirty="0">
                <a:solidFill>
                  <a:srgbClr val="000000"/>
                </a:solidFill>
                <a:latin typeface="Heebo" pitchFamily="34" charset="0"/>
                <a:ea typeface="Heebo" pitchFamily="34" charset="-122"/>
                <a:cs typeface="Heebo" pitchFamily="34" charset="-120"/>
              </a:rPr>
              <a:t>🐍</a:t>
            </a:r>
            <a:pPr indent="0" marL="0">
              <a:lnSpc>
                <a:spcPts val="2624"/>
              </a:lnSpc>
              <a:buNone/>
            </a:pPr>
            <a:r>
              <a:rPr lang="en-US" sz="1750" dirty="0">
                <a:solidFill>
                  <a:srgbClr val="DCD7E5"/>
                </a:solidFill>
                <a:latin typeface="Heebo" pitchFamily="34" charset="0"/>
                <a:ea typeface="Heebo" pitchFamily="34" charset="-122"/>
                <a:cs typeface="Heebo" pitchFamily="34" charset="-120"/>
              </a:rPr>
              <a:t> pour les scripts de sauvegarde et de restauration, grâce à sa flexibilité et ses nombreuses bibliothèques.</a:t>
            </a:r>
            <a:endParaRPr lang="en-US" sz="1750" dirty="0"/>
          </a:p>
        </p:txBody>
      </p:sp>
      <p:sp>
        <p:nvSpPr>
          <p:cNvPr id="7" name="Text 4"/>
          <p:cNvSpPr/>
          <p:nvPr/>
        </p:nvSpPr>
        <p:spPr>
          <a:xfrm>
            <a:off x="2037993" y="5358289"/>
            <a:ext cx="3156347" cy="999768"/>
          </a:xfrm>
          <a:prstGeom prst="rect">
            <a:avLst/>
          </a:prstGeom>
          <a:noFill/>
          <a:ln/>
        </p:spPr>
        <p:txBody>
          <a:bodyPr wrap="square" rtlCol="0" anchor="t"/>
          <a:lstStyle/>
          <a:p>
            <a:pPr indent="0" marL="0">
              <a:lnSpc>
                <a:spcPts val="2624"/>
              </a:lnSpc>
              <a:buNone/>
            </a:pPr>
            <a:r>
              <a:rPr lang="en-US" sz="1750" dirty="0">
                <a:solidFill>
                  <a:srgbClr val="DCD7E5"/>
                </a:solidFill>
                <a:latin typeface="Heebo" pitchFamily="34" charset="0"/>
                <a:ea typeface="Heebo" pitchFamily="34" charset="-122"/>
                <a:cs typeface="Heebo" pitchFamily="34" charset="-120"/>
              </a:rPr>
              <a:t>Bash </a:t>
            </a:r>
            <a:pPr indent="0" marL="0">
              <a:lnSpc>
                <a:spcPts val="2624"/>
              </a:lnSpc>
              <a:buNone/>
            </a:pPr>
            <a:r>
              <a:rPr lang="en-US" sz="1750" dirty="0">
                <a:solidFill>
                  <a:srgbClr val="000000"/>
                </a:solidFill>
                <a:latin typeface="Heebo" pitchFamily="34" charset="0"/>
                <a:ea typeface="Heebo" pitchFamily="34" charset="-122"/>
                <a:cs typeface="Heebo" pitchFamily="34" charset="-120"/>
              </a:rPr>
              <a:t>💻</a:t>
            </a:r>
            <a:pPr indent="0" marL="0">
              <a:lnSpc>
                <a:spcPts val="2624"/>
              </a:lnSpc>
              <a:buNone/>
            </a:pPr>
            <a:r>
              <a:rPr lang="en-US" sz="1750" dirty="0">
                <a:solidFill>
                  <a:srgbClr val="DCD7E5"/>
                </a:solidFill>
                <a:latin typeface="Heebo" pitchFamily="34" charset="0"/>
                <a:ea typeface="Heebo" pitchFamily="34" charset="-122"/>
                <a:cs typeface="Heebo" pitchFamily="34" charset="-120"/>
              </a:rPr>
              <a:t>pour la planification des sauvegardes et l'exécution des commandes système.</a:t>
            </a:r>
            <a:endParaRPr lang="en-US" sz="1750" dirty="0"/>
          </a:p>
        </p:txBody>
      </p:sp>
      <p:sp>
        <p:nvSpPr>
          <p:cNvPr id="8" name="Text 5"/>
          <p:cNvSpPr/>
          <p:nvPr/>
        </p:nvSpPr>
        <p:spPr>
          <a:xfrm>
            <a:off x="5743932" y="2922746"/>
            <a:ext cx="3156347" cy="694373"/>
          </a:xfrm>
          <a:prstGeom prst="rect">
            <a:avLst/>
          </a:prstGeom>
          <a:noFill/>
          <a:ln/>
        </p:spPr>
        <p:txBody>
          <a:bodyPr wrap="square" rtlCol="0" anchor="t"/>
          <a:lstStyle/>
          <a:p>
            <a:pPr indent="0" marL="0">
              <a:lnSpc>
                <a:spcPts val="2734"/>
              </a:lnSpc>
              <a:buNone/>
            </a:pPr>
            <a:r>
              <a:rPr lang="en-US" sz="2187" dirty="0">
                <a:solidFill>
                  <a:srgbClr val="F2F0F4"/>
                </a:solidFill>
                <a:latin typeface="Montserrat" pitchFamily="34" charset="0"/>
                <a:ea typeface="Montserrat" pitchFamily="34" charset="-122"/>
                <a:cs typeface="Montserrat" pitchFamily="34" charset="-120"/>
              </a:rPr>
              <a:t>Outils de Sauvegarde </a:t>
            </a:r>
            <a:pPr indent="0" marL="0">
              <a:lnSpc>
                <a:spcPts val="2734"/>
              </a:lnSpc>
              <a:buNone/>
            </a:pPr>
            <a:r>
              <a:rPr lang="en-US" sz="2187" dirty="0">
                <a:solidFill>
                  <a:srgbClr val="000000"/>
                </a:solidFill>
                <a:latin typeface="Montserrat" pitchFamily="34" charset="0"/>
                <a:ea typeface="Montserrat" pitchFamily="34" charset="-122"/>
                <a:cs typeface="Montserrat" pitchFamily="34" charset="-120"/>
              </a:rPr>
              <a:t>💾</a:t>
            </a:r>
            <a:endParaRPr lang="en-US" sz="2187" dirty="0"/>
          </a:p>
        </p:txBody>
      </p:sp>
      <p:sp>
        <p:nvSpPr>
          <p:cNvPr id="9" name="Text 6"/>
          <p:cNvSpPr/>
          <p:nvPr/>
        </p:nvSpPr>
        <p:spPr>
          <a:xfrm>
            <a:off x="5743932" y="3839289"/>
            <a:ext cx="3156347" cy="674132"/>
          </a:xfrm>
          <a:prstGeom prst="rect">
            <a:avLst/>
          </a:prstGeom>
          <a:noFill/>
          <a:ln/>
        </p:spPr>
        <p:txBody>
          <a:bodyPr wrap="square" rtlCol="0" anchor="t"/>
          <a:lstStyle/>
          <a:p>
            <a:pPr indent="0" marL="0">
              <a:lnSpc>
                <a:spcPts val="2624"/>
              </a:lnSpc>
              <a:buNone/>
            </a:pPr>
            <a:r>
              <a:rPr lang="en-US" sz="1750" dirty="0">
                <a:solidFill>
                  <a:srgbClr val="DCD7E5"/>
                </a:solidFill>
                <a:latin typeface="Heebo" pitchFamily="34" charset="0"/>
                <a:ea typeface="Heebo" pitchFamily="34" charset="-122"/>
                <a:cs typeface="Heebo" pitchFamily="34" charset="-120"/>
              </a:rPr>
              <a:t>On utilise </a:t>
            </a:r>
            <a:pPr indent="0" marL="0">
              <a:lnSpc>
                <a:spcPts val="2624"/>
              </a:lnSpc>
              <a:buNone/>
            </a:pPr>
            <a:r>
              <a:rPr lang="en-US" sz="1750" dirty="0">
                <a:solidFill>
                  <a:srgbClr val="DCD7E5"/>
                </a:solidFill>
                <a:highlight>
                  <a:srgbClr val="240B41"/>
                </a:highlight>
                <a:latin typeface="Consolas" pitchFamily="34" charset="0"/>
                <a:ea typeface="Consolas" pitchFamily="34" charset="-122"/>
                <a:cs typeface="Consolas" pitchFamily="34" charset="-120"/>
              </a:rPr>
              <a:t>rsync</a:t>
            </a:r>
            <a:pPr indent="0" marL="0">
              <a:lnSpc>
                <a:spcPts val="2624"/>
              </a:lnSpc>
              <a:buNone/>
            </a:pPr>
            <a:r>
              <a:rPr lang="en-US" sz="1750" dirty="0">
                <a:solidFill>
                  <a:srgbClr val="DCD7E5"/>
                </a:solidFill>
                <a:latin typeface="Heebo" pitchFamily="34" charset="0"/>
                <a:ea typeface="Heebo" pitchFamily="34" charset="-122"/>
                <a:cs typeface="Heebo" pitchFamily="34" charset="-120"/>
              </a:rPr>
              <a:t> </a:t>
            </a:r>
            <a:pPr indent="0" marL="0">
              <a:lnSpc>
                <a:spcPts val="2624"/>
              </a:lnSpc>
              <a:buNone/>
            </a:pPr>
            <a:r>
              <a:rPr lang="en-US" sz="1750" dirty="0">
                <a:solidFill>
                  <a:srgbClr val="000000"/>
                </a:solidFill>
                <a:latin typeface="Heebo" pitchFamily="34" charset="0"/>
                <a:ea typeface="Heebo" pitchFamily="34" charset="-122"/>
                <a:cs typeface="Heebo" pitchFamily="34" charset="-120"/>
              </a:rPr>
              <a:t>🔁</a:t>
            </a:r>
            <a:pPr indent="0" marL="0">
              <a:lnSpc>
                <a:spcPts val="2624"/>
              </a:lnSpc>
              <a:buNone/>
            </a:pPr>
            <a:r>
              <a:rPr lang="en-US" sz="1750" dirty="0">
                <a:solidFill>
                  <a:srgbClr val="DCD7E5"/>
                </a:solidFill>
                <a:latin typeface="Heebo" pitchFamily="34" charset="0"/>
                <a:ea typeface="Heebo" pitchFamily="34" charset="-122"/>
                <a:cs typeface="Heebo" pitchFamily="34" charset="-120"/>
              </a:rPr>
              <a:t>pour la synchronisation incrémentielle </a:t>
            </a:r>
            <a:endParaRPr lang="en-US" sz="1750" dirty="0"/>
          </a:p>
        </p:txBody>
      </p:sp>
      <p:sp>
        <p:nvSpPr>
          <p:cNvPr id="10" name="Text 7"/>
          <p:cNvSpPr/>
          <p:nvPr/>
        </p:nvSpPr>
        <p:spPr>
          <a:xfrm>
            <a:off x="5743932" y="4713327"/>
            <a:ext cx="3156347" cy="999768"/>
          </a:xfrm>
          <a:prstGeom prst="rect">
            <a:avLst/>
          </a:prstGeom>
          <a:noFill/>
          <a:ln/>
        </p:spPr>
        <p:txBody>
          <a:bodyPr wrap="square" rtlCol="0" anchor="t"/>
          <a:lstStyle/>
          <a:p>
            <a:pPr indent="0" marL="0">
              <a:lnSpc>
                <a:spcPts val="2624"/>
              </a:lnSpc>
              <a:buNone/>
            </a:pPr>
            <a:r>
              <a:rPr lang="en-US" sz="1750" dirty="0">
                <a:solidFill>
                  <a:srgbClr val="DCD7E5"/>
                </a:solidFill>
                <a:latin typeface="Heebo" pitchFamily="34" charset="0"/>
                <a:ea typeface="Heebo" pitchFamily="34" charset="-122"/>
                <a:cs typeface="Heebo" pitchFamily="34" charset="-120"/>
              </a:rPr>
              <a:t>Cet outil garantie une sauvegarde fiable et efficace des données.</a:t>
            </a:r>
            <a:endParaRPr lang="en-US" sz="1750" dirty="0"/>
          </a:p>
        </p:txBody>
      </p:sp>
      <p:sp>
        <p:nvSpPr>
          <p:cNvPr id="11" name="Text 8"/>
          <p:cNvSpPr/>
          <p:nvPr/>
        </p:nvSpPr>
        <p:spPr>
          <a:xfrm>
            <a:off x="9449872" y="2922746"/>
            <a:ext cx="3156347" cy="694373"/>
          </a:xfrm>
          <a:prstGeom prst="rect">
            <a:avLst/>
          </a:prstGeom>
          <a:noFill/>
          <a:ln/>
        </p:spPr>
        <p:txBody>
          <a:bodyPr wrap="square" rtlCol="0" anchor="t"/>
          <a:lstStyle/>
          <a:p>
            <a:pPr indent="0" marL="0">
              <a:lnSpc>
                <a:spcPts val="2734"/>
              </a:lnSpc>
              <a:buNone/>
            </a:pPr>
            <a:r>
              <a:rPr lang="en-US" sz="2187" dirty="0">
                <a:solidFill>
                  <a:srgbClr val="F2F0F4"/>
                </a:solidFill>
                <a:latin typeface="Montserrat" pitchFamily="34" charset="0"/>
                <a:ea typeface="Montserrat" pitchFamily="34" charset="-122"/>
                <a:cs typeface="Montserrat" pitchFamily="34" charset="-120"/>
              </a:rPr>
              <a:t>Environnement de Virtualisation </a:t>
            </a:r>
            <a:pPr indent="0" marL="0">
              <a:lnSpc>
                <a:spcPts val="2734"/>
              </a:lnSpc>
              <a:buNone/>
            </a:pPr>
            <a:r>
              <a:rPr lang="en-US" sz="2187" dirty="0">
                <a:solidFill>
                  <a:srgbClr val="000000"/>
                </a:solidFill>
                <a:latin typeface="Montserrat" pitchFamily="34" charset="0"/>
                <a:ea typeface="Montserrat" pitchFamily="34" charset="-122"/>
                <a:cs typeface="Montserrat" pitchFamily="34" charset="-120"/>
              </a:rPr>
              <a:t>🖥️</a:t>
            </a:r>
            <a:endParaRPr lang="en-US" sz="2187" dirty="0"/>
          </a:p>
        </p:txBody>
      </p:sp>
      <p:sp>
        <p:nvSpPr>
          <p:cNvPr id="12" name="Text 9"/>
          <p:cNvSpPr/>
          <p:nvPr/>
        </p:nvSpPr>
        <p:spPr>
          <a:xfrm>
            <a:off x="9449872" y="3839289"/>
            <a:ext cx="3156347" cy="1999536"/>
          </a:xfrm>
          <a:prstGeom prst="rect">
            <a:avLst/>
          </a:prstGeom>
          <a:noFill/>
          <a:ln/>
        </p:spPr>
        <p:txBody>
          <a:bodyPr wrap="square" rtlCol="0" anchor="t"/>
          <a:lstStyle/>
          <a:p>
            <a:pPr indent="0" marL="0">
              <a:lnSpc>
                <a:spcPts val="2624"/>
              </a:lnSpc>
              <a:buNone/>
            </a:pPr>
            <a:r>
              <a:rPr lang="en-US" sz="1750" dirty="0">
                <a:solidFill>
                  <a:srgbClr val="DCD7E5"/>
                </a:solidFill>
                <a:latin typeface="Heebo" pitchFamily="34" charset="0"/>
                <a:ea typeface="Heebo" pitchFamily="34" charset="-122"/>
                <a:cs typeface="Heebo" pitchFamily="34" charset="-120"/>
              </a:rPr>
              <a:t>On utilise VMware pour créer et gérer une machine virtuelle, avec une VM dédiée au stockage des sauvegardes, offrant une solution sécurisée et isolée. </a:t>
            </a:r>
            <a:endParaRPr lang="en-US" sz="1750" dirty="0"/>
          </a:p>
        </p:txBody>
      </p:sp>
      <p:sp>
        <p:nvSpPr>
          <p:cNvPr id="13" name="Text 10"/>
          <p:cNvSpPr/>
          <p:nvPr/>
        </p:nvSpPr>
        <p:spPr>
          <a:xfrm>
            <a:off x="9449872" y="6038731"/>
            <a:ext cx="3156347" cy="333256"/>
          </a:xfrm>
          <a:prstGeom prst="rect">
            <a:avLst/>
          </a:prstGeom>
          <a:noFill/>
          <a:ln/>
        </p:spPr>
        <p:txBody>
          <a:bodyPr wrap="none" rtlCol="0" anchor="t"/>
          <a:lstStyle/>
          <a:p>
            <a:pPr indent="0" marL="0">
              <a:lnSpc>
                <a:spcPts val="2624"/>
              </a:lnSpc>
              <a:buNone/>
            </a:pPr>
            <a:endParaRPr lang="en-US" sz="1750" dirty="0"/>
          </a:p>
        </p:txBody>
      </p:sp>
      <p:pic>
        <p:nvPicPr>
          <p:cNvPr id="14"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37339"/>
          </a:xfrm>
          <a:prstGeom prst="rect">
            <a:avLst/>
          </a:prstGeom>
          <a:solidFill>
            <a:srgbClr val="0D0A2C">
              <a:alpha val="75000"/>
            </a:srgbClr>
          </a:solidFill>
          <a:ln/>
        </p:spPr>
      </p:sp>
      <p:sp>
        <p:nvSpPr>
          <p:cNvPr id="4" name="Text 1"/>
          <p:cNvSpPr/>
          <p:nvPr/>
        </p:nvSpPr>
        <p:spPr>
          <a:xfrm>
            <a:off x="2337554" y="576263"/>
            <a:ext cx="5680948" cy="662583"/>
          </a:xfrm>
          <a:prstGeom prst="rect">
            <a:avLst/>
          </a:prstGeom>
          <a:noFill/>
          <a:ln/>
        </p:spPr>
        <p:txBody>
          <a:bodyPr wrap="none" rtlCol="0" anchor="t"/>
          <a:lstStyle/>
          <a:p>
            <a:pPr indent="0" marL="0">
              <a:lnSpc>
                <a:spcPts val="5157"/>
              </a:lnSpc>
              <a:buNone/>
            </a:pPr>
            <a:r>
              <a:rPr lang="en-US" sz="4126" dirty="0">
                <a:solidFill>
                  <a:srgbClr val="F2F0F4"/>
                </a:solidFill>
                <a:latin typeface="Montserrat" pitchFamily="34" charset="0"/>
                <a:ea typeface="Montserrat" pitchFamily="34" charset="-122"/>
                <a:cs typeface="Montserrat" pitchFamily="34" charset="-120"/>
              </a:rPr>
              <a:t>Objectifs du Projet </a:t>
            </a:r>
            <a:pPr indent="0" marL="0">
              <a:lnSpc>
                <a:spcPts val="5157"/>
              </a:lnSpc>
              <a:buNone/>
            </a:pPr>
            <a:r>
              <a:rPr lang="en-US" sz="4126" dirty="0">
                <a:solidFill>
                  <a:srgbClr val="000000"/>
                </a:solidFill>
                <a:latin typeface="Montserrat" pitchFamily="34" charset="0"/>
                <a:ea typeface="Montserrat" pitchFamily="34" charset="-122"/>
                <a:cs typeface="Montserrat" pitchFamily="34" charset="-120"/>
              </a:rPr>
              <a:t>🎯</a:t>
            </a:r>
            <a:endParaRPr lang="en-US" sz="4126" dirty="0"/>
          </a:p>
        </p:txBody>
      </p:sp>
      <p:sp>
        <p:nvSpPr>
          <p:cNvPr id="5" name="Shape 2"/>
          <p:cNvSpPr/>
          <p:nvPr/>
        </p:nvSpPr>
        <p:spPr>
          <a:xfrm>
            <a:off x="2337554" y="1893689"/>
            <a:ext cx="471488" cy="471488"/>
          </a:xfrm>
          <a:prstGeom prst="roundRect">
            <a:avLst>
              <a:gd name="adj" fmla="val 20003"/>
            </a:avLst>
          </a:prstGeom>
          <a:solidFill>
            <a:srgbClr val="3C136D"/>
          </a:solidFill>
          <a:ln w="7620">
            <a:solidFill>
              <a:srgbClr val="552C86"/>
            </a:solidFill>
            <a:prstDash val="solid"/>
          </a:ln>
        </p:spPr>
      </p:sp>
      <p:sp>
        <p:nvSpPr>
          <p:cNvPr id="6" name="Text 3"/>
          <p:cNvSpPr/>
          <p:nvPr/>
        </p:nvSpPr>
        <p:spPr>
          <a:xfrm>
            <a:off x="2516505" y="1972270"/>
            <a:ext cx="113586" cy="314325"/>
          </a:xfrm>
          <a:prstGeom prst="rect">
            <a:avLst/>
          </a:prstGeom>
          <a:noFill/>
          <a:ln/>
        </p:spPr>
        <p:txBody>
          <a:bodyPr wrap="none" rtlCol="0" anchor="t"/>
          <a:lstStyle/>
          <a:p>
            <a:pPr algn="ctr" indent="0" marL="0">
              <a:lnSpc>
                <a:spcPts val="2475"/>
              </a:lnSpc>
              <a:buNone/>
            </a:pPr>
            <a:r>
              <a:rPr lang="en-US" sz="2475" dirty="0">
                <a:solidFill>
                  <a:srgbClr val="DCD7E5"/>
                </a:solidFill>
                <a:latin typeface="Montserrat" pitchFamily="34" charset="0"/>
                <a:ea typeface="Montserrat" pitchFamily="34" charset="-122"/>
                <a:cs typeface="Montserrat" pitchFamily="34" charset="-120"/>
              </a:rPr>
              <a:t>1</a:t>
            </a:r>
            <a:endParaRPr lang="en-US" sz="2475" dirty="0"/>
          </a:p>
        </p:txBody>
      </p:sp>
      <p:sp>
        <p:nvSpPr>
          <p:cNvPr id="7" name="Text 4"/>
          <p:cNvSpPr/>
          <p:nvPr/>
        </p:nvSpPr>
        <p:spPr>
          <a:xfrm>
            <a:off x="3018592" y="1893689"/>
            <a:ext cx="2619732" cy="335042"/>
          </a:xfrm>
          <a:prstGeom prst="rect">
            <a:avLst/>
          </a:prstGeom>
          <a:noFill/>
          <a:ln/>
        </p:spPr>
        <p:txBody>
          <a:bodyPr wrap="none" rtlCol="0" anchor="t"/>
          <a:lstStyle/>
          <a:p>
            <a:pPr indent="0" marL="0">
              <a:lnSpc>
                <a:spcPts val="2579"/>
              </a:lnSpc>
              <a:buNone/>
            </a:pPr>
            <a:r>
              <a:rPr lang="en-US" sz="2063" dirty="0">
                <a:solidFill>
                  <a:srgbClr val="DCD7E5"/>
                </a:solidFill>
                <a:latin typeface="Montserrat" pitchFamily="34" charset="0"/>
                <a:ea typeface="Montserrat" pitchFamily="34" charset="-122"/>
                <a:cs typeface="Montserrat" pitchFamily="34" charset="-120"/>
              </a:rPr>
              <a:t>Automatisation </a:t>
            </a:r>
            <a:pPr indent="0" marL="0">
              <a:lnSpc>
                <a:spcPts val="2579"/>
              </a:lnSpc>
              <a:buNone/>
            </a:pPr>
            <a:r>
              <a:rPr lang="en-US" sz="2063" dirty="0">
                <a:solidFill>
                  <a:srgbClr val="000000"/>
                </a:solidFill>
                <a:latin typeface="Montserrat" pitchFamily="34" charset="0"/>
                <a:ea typeface="Montserrat" pitchFamily="34" charset="-122"/>
                <a:cs typeface="Montserrat" pitchFamily="34" charset="-120"/>
              </a:rPr>
              <a:t>🤖</a:t>
            </a:r>
            <a:endParaRPr lang="en-US" sz="2063" dirty="0"/>
          </a:p>
        </p:txBody>
      </p:sp>
      <p:sp>
        <p:nvSpPr>
          <p:cNvPr id="8" name="Text 5"/>
          <p:cNvSpPr/>
          <p:nvPr/>
        </p:nvSpPr>
        <p:spPr>
          <a:xfrm>
            <a:off x="3018592" y="2354461"/>
            <a:ext cx="4191833" cy="2200275"/>
          </a:xfrm>
          <a:prstGeom prst="rect">
            <a:avLst/>
          </a:prstGeom>
          <a:noFill/>
          <a:ln/>
        </p:spPr>
        <p:txBody>
          <a:bodyPr wrap="square" rtlCol="0" anchor="t"/>
          <a:lstStyle/>
          <a:p>
            <a:pPr indent="0" marL="0">
              <a:lnSpc>
                <a:spcPts val="2475"/>
              </a:lnSpc>
              <a:buNone/>
            </a:pPr>
            <a:r>
              <a:rPr lang="en-US" sz="1650" dirty="0">
                <a:solidFill>
                  <a:srgbClr val="DCD7E5"/>
                </a:solidFill>
                <a:latin typeface="Heebo" pitchFamily="34" charset="0"/>
                <a:ea typeface="Heebo" pitchFamily="34" charset="-122"/>
                <a:cs typeface="Heebo" pitchFamily="34" charset="-120"/>
              </a:rPr>
              <a:t>Le projet automatise complètement le processus de sauvegarde, avec des sauvegardes quotidiennes pour minimiser les risques de perte de données et assurer leur cohérence. L'automatisation réduit la charge de travail manuelle et élimine les erreurs humaines.</a:t>
            </a:r>
            <a:endParaRPr lang="en-US" sz="1650" dirty="0"/>
          </a:p>
        </p:txBody>
      </p:sp>
      <p:sp>
        <p:nvSpPr>
          <p:cNvPr id="9" name="Shape 6"/>
          <p:cNvSpPr/>
          <p:nvPr/>
        </p:nvSpPr>
        <p:spPr>
          <a:xfrm>
            <a:off x="7419975" y="1893689"/>
            <a:ext cx="471488" cy="471488"/>
          </a:xfrm>
          <a:prstGeom prst="roundRect">
            <a:avLst>
              <a:gd name="adj" fmla="val 20003"/>
            </a:avLst>
          </a:prstGeom>
          <a:solidFill>
            <a:srgbClr val="3C136D"/>
          </a:solidFill>
          <a:ln w="7620">
            <a:solidFill>
              <a:srgbClr val="552C86"/>
            </a:solidFill>
            <a:prstDash val="solid"/>
          </a:ln>
        </p:spPr>
      </p:sp>
      <p:sp>
        <p:nvSpPr>
          <p:cNvPr id="10" name="Text 7"/>
          <p:cNvSpPr/>
          <p:nvPr/>
        </p:nvSpPr>
        <p:spPr>
          <a:xfrm>
            <a:off x="7566422" y="1972270"/>
            <a:ext cx="178594" cy="314325"/>
          </a:xfrm>
          <a:prstGeom prst="rect">
            <a:avLst/>
          </a:prstGeom>
          <a:noFill/>
          <a:ln/>
        </p:spPr>
        <p:txBody>
          <a:bodyPr wrap="none" rtlCol="0" anchor="t"/>
          <a:lstStyle/>
          <a:p>
            <a:pPr algn="ctr" indent="0" marL="0">
              <a:lnSpc>
                <a:spcPts val="2475"/>
              </a:lnSpc>
              <a:buNone/>
            </a:pPr>
            <a:r>
              <a:rPr lang="en-US" sz="2475" dirty="0">
                <a:solidFill>
                  <a:srgbClr val="DCD7E5"/>
                </a:solidFill>
                <a:latin typeface="Montserrat" pitchFamily="34" charset="0"/>
                <a:ea typeface="Montserrat" pitchFamily="34" charset="-122"/>
                <a:cs typeface="Montserrat" pitchFamily="34" charset="-120"/>
              </a:rPr>
              <a:t>2</a:t>
            </a:r>
            <a:endParaRPr lang="en-US" sz="2475" dirty="0"/>
          </a:p>
        </p:txBody>
      </p:sp>
      <p:sp>
        <p:nvSpPr>
          <p:cNvPr id="11" name="Text 8"/>
          <p:cNvSpPr/>
          <p:nvPr/>
        </p:nvSpPr>
        <p:spPr>
          <a:xfrm>
            <a:off x="8101013" y="1893689"/>
            <a:ext cx="2619732" cy="335042"/>
          </a:xfrm>
          <a:prstGeom prst="rect">
            <a:avLst/>
          </a:prstGeom>
          <a:noFill/>
          <a:ln/>
        </p:spPr>
        <p:txBody>
          <a:bodyPr wrap="none" rtlCol="0" anchor="t"/>
          <a:lstStyle/>
          <a:p>
            <a:pPr indent="0" marL="0">
              <a:lnSpc>
                <a:spcPts val="2579"/>
              </a:lnSpc>
              <a:buNone/>
            </a:pPr>
            <a:r>
              <a:rPr lang="en-US" sz="2063" dirty="0">
                <a:solidFill>
                  <a:srgbClr val="DCD7E5"/>
                </a:solidFill>
                <a:latin typeface="Montserrat" pitchFamily="34" charset="0"/>
                <a:ea typeface="Montserrat" pitchFamily="34" charset="-122"/>
                <a:cs typeface="Montserrat" pitchFamily="34" charset="-120"/>
              </a:rPr>
              <a:t>Restauration </a:t>
            </a:r>
            <a:pPr indent="0" marL="0">
              <a:lnSpc>
                <a:spcPts val="2579"/>
              </a:lnSpc>
              <a:buNone/>
            </a:pPr>
            <a:r>
              <a:rPr lang="en-US" sz="2063" dirty="0">
                <a:solidFill>
                  <a:srgbClr val="000000"/>
                </a:solidFill>
                <a:latin typeface="Montserrat" pitchFamily="34" charset="0"/>
                <a:ea typeface="Montserrat" pitchFamily="34" charset="-122"/>
                <a:cs typeface="Montserrat" pitchFamily="34" charset="-120"/>
              </a:rPr>
              <a:t>💾</a:t>
            </a:r>
            <a:endParaRPr lang="en-US" sz="2063" dirty="0"/>
          </a:p>
        </p:txBody>
      </p:sp>
      <p:sp>
        <p:nvSpPr>
          <p:cNvPr id="12" name="Text 9"/>
          <p:cNvSpPr/>
          <p:nvPr/>
        </p:nvSpPr>
        <p:spPr>
          <a:xfrm>
            <a:off x="8101013" y="2354461"/>
            <a:ext cx="4191833" cy="1885950"/>
          </a:xfrm>
          <a:prstGeom prst="rect">
            <a:avLst/>
          </a:prstGeom>
          <a:noFill/>
          <a:ln/>
        </p:spPr>
        <p:txBody>
          <a:bodyPr wrap="square" rtlCol="0" anchor="t"/>
          <a:lstStyle/>
          <a:p>
            <a:pPr indent="0" marL="0">
              <a:lnSpc>
                <a:spcPts val="2475"/>
              </a:lnSpc>
              <a:buNone/>
            </a:pPr>
            <a:r>
              <a:rPr lang="en-US" sz="1650" dirty="0">
                <a:solidFill>
                  <a:srgbClr val="DCD7E5"/>
                </a:solidFill>
                <a:latin typeface="Heebo" pitchFamily="34" charset="0"/>
                <a:ea typeface="Heebo" pitchFamily="34" charset="-122"/>
                <a:cs typeface="Heebo" pitchFamily="34" charset="-120"/>
              </a:rPr>
              <a:t>Le système offre une restauration rapide et fiable des données, permettant de récupérer les données en cas de panne, corruption ou cyberattaque. La simplicité et l'efficacité de ce processus sont essentielles pour une reprise d'activité rapide.</a:t>
            </a:r>
            <a:endParaRPr lang="en-US" sz="1650" dirty="0"/>
          </a:p>
        </p:txBody>
      </p:sp>
      <p:sp>
        <p:nvSpPr>
          <p:cNvPr id="13" name="Shape 10"/>
          <p:cNvSpPr/>
          <p:nvPr/>
        </p:nvSpPr>
        <p:spPr>
          <a:xfrm>
            <a:off x="2337554" y="5000030"/>
            <a:ext cx="471488" cy="471488"/>
          </a:xfrm>
          <a:prstGeom prst="roundRect">
            <a:avLst>
              <a:gd name="adj" fmla="val 20003"/>
            </a:avLst>
          </a:prstGeom>
          <a:solidFill>
            <a:srgbClr val="3C136D"/>
          </a:solidFill>
          <a:ln w="7620">
            <a:solidFill>
              <a:srgbClr val="552C86"/>
            </a:solidFill>
            <a:prstDash val="solid"/>
          </a:ln>
        </p:spPr>
      </p:sp>
      <p:sp>
        <p:nvSpPr>
          <p:cNvPr id="14" name="Text 11"/>
          <p:cNvSpPr/>
          <p:nvPr/>
        </p:nvSpPr>
        <p:spPr>
          <a:xfrm>
            <a:off x="2484596" y="5078611"/>
            <a:ext cx="177284" cy="314325"/>
          </a:xfrm>
          <a:prstGeom prst="rect">
            <a:avLst/>
          </a:prstGeom>
          <a:noFill/>
          <a:ln/>
        </p:spPr>
        <p:txBody>
          <a:bodyPr wrap="none" rtlCol="0" anchor="t"/>
          <a:lstStyle/>
          <a:p>
            <a:pPr algn="ctr" indent="0" marL="0">
              <a:lnSpc>
                <a:spcPts val="2475"/>
              </a:lnSpc>
              <a:buNone/>
            </a:pPr>
            <a:r>
              <a:rPr lang="en-US" sz="2475" dirty="0">
                <a:solidFill>
                  <a:srgbClr val="DCD7E5"/>
                </a:solidFill>
                <a:latin typeface="Montserrat" pitchFamily="34" charset="0"/>
                <a:ea typeface="Montserrat" pitchFamily="34" charset="-122"/>
                <a:cs typeface="Montserrat" pitchFamily="34" charset="-120"/>
              </a:rPr>
              <a:t>3</a:t>
            </a:r>
            <a:endParaRPr lang="en-US" sz="2475" dirty="0"/>
          </a:p>
        </p:txBody>
      </p:sp>
      <p:sp>
        <p:nvSpPr>
          <p:cNvPr id="15" name="Text 12"/>
          <p:cNvSpPr/>
          <p:nvPr/>
        </p:nvSpPr>
        <p:spPr>
          <a:xfrm>
            <a:off x="3018592" y="5000030"/>
            <a:ext cx="2642116" cy="335042"/>
          </a:xfrm>
          <a:prstGeom prst="rect">
            <a:avLst/>
          </a:prstGeom>
          <a:noFill/>
          <a:ln/>
        </p:spPr>
        <p:txBody>
          <a:bodyPr wrap="none" rtlCol="0" anchor="t"/>
          <a:lstStyle/>
          <a:p>
            <a:pPr indent="0" marL="0">
              <a:lnSpc>
                <a:spcPts val="2579"/>
              </a:lnSpc>
              <a:buNone/>
            </a:pPr>
            <a:r>
              <a:rPr lang="en-US" sz="2063" dirty="0">
                <a:solidFill>
                  <a:srgbClr val="DCD7E5"/>
                </a:solidFill>
                <a:latin typeface="Montserrat" pitchFamily="34" charset="0"/>
                <a:ea typeface="Montserrat" pitchFamily="34" charset="-122"/>
                <a:cs typeface="Montserrat" pitchFamily="34" charset="-120"/>
              </a:rPr>
              <a:t>Stockage Distant </a:t>
            </a:r>
            <a:pPr indent="0" marL="0">
              <a:lnSpc>
                <a:spcPts val="2579"/>
              </a:lnSpc>
              <a:buNone/>
            </a:pPr>
            <a:r>
              <a:rPr lang="en-US" sz="2063" dirty="0">
                <a:solidFill>
                  <a:srgbClr val="000000"/>
                </a:solidFill>
                <a:latin typeface="Montserrat" pitchFamily="34" charset="0"/>
                <a:ea typeface="Montserrat" pitchFamily="34" charset="-122"/>
                <a:cs typeface="Montserrat" pitchFamily="34" charset="-120"/>
              </a:rPr>
              <a:t>🌐</a:t>
            </a:r>
            <a:endParaRPr lang="en-US" sz="2063" dirty="0"/>
          </a:p>
        </p:txBody>
      </p:sp>
      <p:sp>
        <p:nvSpPr>
          <p:cNvPr id="16" name="Text 13"/>
          <p:cNvSpPr/>
          <p:nvPr/>
        </p:nvSpPr>
        <p:spPr>
          <a:xfrm>
            <a:off x="3018592" y="5460802"/>
            <a:ext cx="4191833" cy="2200275"/>
          </a:xfrm>
          <a:prstGeom prst="rect">
            <a:avLst/>
          </a:prstGeom>
          <a:noFill/>
          <a:ln/>
        </p:spPr>
        <p:txBody>
          <a:bodyPr wrap="square" rtlCol="0" anchor="t"/>
          <a:lstStyle/>
          <a:p>
            <a:pPr indent="0" marL="0">
              <a:lnSpc>
                <a:spcPts val="2475"/>
              </a:lnSpc>
              <a:buNone/>
            </a:pPr>
            <a:r>
              <a:rPr lang="en-US" sz="1650" dirty="0">
                <a:solidFill>
                  <a:srgbClr val="DCD7E5"/>
                </a:solidFill>
                <a:latin typeface="Heebo" pitchFamily="34" charset="0"/>
                <a:ea typeface="Heebo" pitchFamily="34" charset="-122"/>
                <a:cs typeface="Heebo" pitchFamily="34" charset="-120"/>
              </a:rPr>
              <a:t>Les sauvegardes sont stockées sur un serveur dédié (VM) pour une sécurité accrue. Le stockage distant protège contre les pannes locales, les incidents et les attaques. L'accès à la VM de stockage est sécurisé par des protocoles et des mécanismes de sécurité robustes.</a:t>
            </a:r>
            <a:endParaRPr lang="en-US" sz="1650" dirty="0"/>
          </a:p>
        </p:txBody>
      </p:sp>
      <p:sp>
        <p:nvSpPr>
          <p:cNvPr id="17" name="Shape 14"/>
          <p:cNvSpPr/>
          <p:nvPr/>
        </p:nvSpPr>
        <p:spPr>
          <a:xfrm>
            <a:off x="7419975" y="5000030"/>
            <a:ext cx="471488" cy="471488"/>
          </a:xfrm>
          <a:prstGeom prst="roundRect">
            <a:avLst>
              <a:gd name="adj" fmla="val 20003"/>
            </a:avLst>
          </a:prstGeom>
          <a:solidFill>
            <a:srgbClr val="3C136D"/>
          </a:solidFill>
          <a:ln w="7620">
            <a:solidFill>
              <a:srgbClr val="552C86"/>
            </a:solidFill>
            <a:prstDash val="solid"/>
          </a:ln>
        </p:spPr>
      </p:sp>
      <p:sp>
        <p:nvSpPr>
          <p:cNvPr id="18" name="Text 15"/>
          <p:cNvSpPr/>
          <p:nvPr/>
        </p:nvSpPr>
        <p:spPr>
          <a:xfrm>
            <a:off x="7551777" y="5078611"/>
            <a:ext cx="207883" cy="314325"/>
          </a:xfrm>
          <a:prstGeom prst="rect">
            <a:avLst/>
          </a:prstGeom>
          <a:noFill/>
          <a:ln/>
        </p:spPr>
        <p:txBody>
          <a:bodyPr wrap="none" rtlCol="0" anchor="t"/>
          <a:lstStyle/>
          <a:p>
            <a:pPr algn="ctr" indent="0" marL="0">
              <a:lnSpc>
                <a:spcPts val="2475"/>
              </a:lnSpc>
              <a:buNone/>
            </a:pPr>
            <a:r>
              <a:rPr lang="en-US" sz="2475" dirty="0">
                <a:solidFill>
                  <a:srgbClr val="DCD7E5"/>
                </a:solidFill>
                <a:latin typeface="Montserrat" pitchFamily="34" charset="0"/>
                <a:ea typeface="Montserrat" pitchFamily="34" charset="-122"/>
                <a:cs typeface="Montserrat" pitchFamily="34" charset="-120"/>
              </a:rPr>
              <a:t>4</a:t>
            </a:r>
            <a:endParaRPr lang="en-US" sz="2475" dirty="0"/>
          </a:p>
        </p:txBody>
      </p:sp>
      <p:sp>
        <p:nvSpPr>
          <p:cNvPr id="19" name="Text 16"/>
          <p:cNvSpPr/>
          <p:nvPr/>
        </p:nvSpPr>
        <p:spPr>
          <a:xfrm>
            <a:off x="8101013" y="5000030"/>
            <a:ext cx="2619732" cy="335042"/>
          </a:xfrm>
          <a:prstGeom prst="rect">
            <a:avLst/>
          </a:prstGeom>
          <a:noFill/>
          <a:ln/>
        </p:spPr>
        <p:txBody>
          <a:bodyPr wrap="none" rtlCol="0" anchor="t"/>
          <a:lstStyle/>
          <a:p>
            <a:pPr indent="0" marL="0">
              <a:lnSpc>
                <a:spcPts val="2579"/>
              </a:lnSpc>
              <a:buNone/>
            </a:pPr>
            <a:r>
              <a:rPr lang="en-US" sz="2063" dirty="0">
                <a:solidFill>
                  <a:srgbClr val="DCD7E5"/>
                </a:solidFill>
                <a:latin typeface="Montserrat" pitchFamily="34" charset="0"/>
                <a:ea typeface="Montserrat" pitchFamily="34" charset="-122"/>
                <a:cs typeface="Montserrat" pitchFamily="34" charset="-120"/>
              </a:rPr>
              <a:t>Accessibilité </a:t>
            </a:r>
            <a:pPr indent="0" marL="0">
              <a:lnSpc>
                <a:spcPts val="2579"/>
              </a:lnSpc>
              <a:buNone/>
            </a:pPr>
            <a:r>
              <a:rPr lang="en-US" sz="2063" dirty="0">
                <a:solidFill>
                  <a:srgbClr val="000000"/>
                </a:solidFill>
                <a:latin typeface="Montserrat" pitchFamily="34" charset="0"/>
                <a:ea typeface="Montserrat" pitchFamily="34" charset="-122"/>
                <a:cs typeface="Montserrat" pitchFamily="34" charset="-120"/>
              </a:rPr>
              <a:t>🔑</a:t>
            </a:r>
            <a:endParaRPr lang="en-US" sz="2063" dirty="0"/>
          </a:p>
        </p:txBody>
      </p:sp>
      <p:sp>
        <p:nvSpPr>
          <p:cNvPr id="20" name="Text 17"/>
          <p:cNvSpPr/>
          <p:nvPr/>
        </p:nvSpPr>
        <p:spPr>
          <a:xfrm>
            <a:off x="8101013" y="5460802"/>
            <a:ext cx="4191833" cy="1885950"/>
          </a:xfrm>
          <a:prstGeom prst="rect">
            <a:avLst/>
          </a:prstGeom>
          <a:noFill/>
          <a:ln/>
        </p:spPr>
        <p:txBody>
          <a:bodyPr wrap="square" rtlCol="0" anchor="t"/>
          <a:lstStyle/>
          <a:p>
            <a:pPr indent="0" marL="0">
              <a:lnSpc>
                <a:spcPts val="2475"/>
              </a:lnSpc>
              <a:buNone/>
            </a:pPr>
            <a:r>
              <a:rPr lang="en-US" sz="1650" dirty="0">
                <a:solidFill>
                  <a:srgbClr val="DCD7E5"/>
                </a:solidFill>
                <a:latin typeface="Heebo" pitchFamily="34" charset="0"/>
                <a:ea typeface="Heebo" pitchFamily="34" charset="-122"/>
                <a:cs typeface="Heebo" pitchFamily="34" charset="-120"/>
              </a:rPr>
              <a:t>Une interface web centralise l'accès au système, permettant une gestion simplifiée des sauvegardes. Elle offre une vue d'ensemble des sauvegardes, des rapports d'état et des outils de gestion, facilitant ainsi le suivi et la restauration des données.</a:t>
            </a:r>
            <a:endParaRPr lang="en-US" sz="1650" dirty="0"/>
          </a:p>
        </p:txBody>
      </p:sp>
      <p:pic>
        <p:nvPicPr>
          <p:cNvPr id="21"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pic>
        <p:nvPicPr>
          <p:cNvPr id="4" name="Image 1" descr="preencoded.png">    </p:cNvPr>
          <p:cNvPicPr>
            <a:picLocks noChangeAspect="1"/>
          </p:cNvPicPr>
          <p:nvPr/>
        </p:nvPicPr>
        <p:blipFill>
          <a:blip r:embed="rId2"/>
          <a:stretch>
            <a:fillRect/>
          </a:stretch>
        </p:blipFill>
        <p:spPr>
          <a:xfrm>
            <a:off x="0" y="0"/>
            <a:ext cx="3657600" cy="8229600"/>
          </a:xfrm>
          <a:prstGeom prst="rect">
            <a:avLst/>
          </a:prstGeom>
        </p:spPr>
      </p:pic>
      <p:sp>
        <p:nvSpPr>
          <p:cNvPr id="5" name="Text 1"/>
          <p:cNvSpPr/>
          <p:nvPr/>
        </p:nvSpPr>
        <p:spPr>
          <a:xfrm>
            <a:off x="4555093" y="808434"/>
            <a:ext cx="5529977" cy="603766"/>
          </a:xfrm>
          <a:prstGeom prst="rect">
            <a:avLst/>
          </a:prstGeom>
          <a:noFill/>
          <a:ln/>
        </p:spPr>
        <p:txBody>
          <a:bodyPr wrap="none" rtlCol="0" anchor="t"/>
          <a:lstStyle/>
          <a:p>
            <a:pPr indent="0" marL="0">
              <a:lnSpc>
                <a:spcPts val="4754"/>
              </a:lnSpc>
              <a:buNone/>
            </a:pPr>
            <a:r>
              <a:rPr lang="en-US" sz="3803" dirty="0">
                <a:solidFill>
                  <a:srgbClr val="F2F0F4"/>
                </a:solidFill>
                <a:latin typeface="Montserrat" pitchFamily="34" charset="0"/>
                <a:ea typeface="Montserrat" pitchFamily="34" charset="-122"/>
                <a:cs typeface="Montserrat" pitchFamily="34" charset="-120"/>
              </a:rPr>
              <a:t>Configuration de la VM</a:t>
            </a:r>
            <a:endParaRPr lang="en-US" sz="3803" dirty="0"/>
          </a:p>
        </p:txBody>
      </p:sp>
      <p:sp>
        <p:nvSpPr>
          <p:cNvPr id="6" name="Shape 2"/>
          <p:cNvSpPr/>
          <p:nvPr/>
        </p:nvSpPr>
        <p:spPr>
          <a:xfrm>
            <a:off x="4825603" y="1701998"/>
            <a:ext cx="38576" cy="5719167"/>
          </a:xfrm>
          <a:prstGeom prst="roundRect">
            <a:avLst>
              <a:gd name="adj" fmla="val 225393"/>
            </a:avLst>
          </a:prstGeom>
          <a:solidFill>
            <a:srgbClr val="552C86"/>
          </a:solidFill>
          <a:ln/>
        </p:spPr>
      </p:sp>
      <p:sp>
        <p:nvSpPr>
          <p:cNvPr id="7" name="Shape 3"/>
          <p:cNvSpPr/>
          <p:nvPr/>
        </p:nvSpPr>
        <p:spPr>
          <a:xfrm>
            <a:off x="5062240" y="2117288"/>
            <a:ext cx="676156" cy="38576"/>
          </a:xfrm>
          <a:prstGeom prst="roundRect">
            <a:avLst>
              <a:gd name="adj" fmla="val 225393"/>
            </a:avLst>
          </a:prstGeom>
          <a:solidFill>
            <a:srgbClr val="552C86"/>
          </a:solidFill>
          <a:ln/>
        </p:spPr>
      </p:sp>
      <p:sp>
        <p:nvSpPr>
          <p:cNvPr id="8" name="Shape 4"/>
          <p:cNvSpPr/>
          <p:nvPr/>
        </p:nvSpPr>
        <p:spPr>
          <a:xfrm>
            <a:off x="4627543" y="1919288"/>
            <a:ext cx="434697" cy="434697"/>
          </a:xfrm>
          <a:prstGeom prst="roundRect">
            <a:avLst>
              <a:gd name="adj" fmla="val 20002"/>
            </a:avLst>
          </a:prstGeom>
          <a:solidFill>
            <a:srgbClr val="3C136D"/>
          </a:solidFill>
          <a:ln w="7620">
            <a:solidFill>
              <a:srgbClr val="552C86"/>
            </a:solidFill>
            <a:prstDash val="solid"/>
          </a:ln>
        </p:spPr>
      </p:sp>
      <p:sp>
        <p:nvSpPr>
          <p:cNvPr id="9" name="Text 5"/>
          <p:cNvSpPr/>
          <p:nvPr/>
        </p:nvSpPr>
        <p:spPr>
          <a:xfrm>
            <a:off x="4792563" y="1991678"/>
            <a:ext cx="104656" cy="289798"/>
          </a:xfrm>
          <a:prstGeom prst="rect">
            <a:avLst/>
          </a:prstGeom>
          <a:noFill/>
          <a:ln/>
        </p:spPr>
        <p:txBody>
          <a:bodyPr wrap="none" rtlCol="0" anchor="t"/>
          <a:lstStyle/>
          <a:p>
            <a:pPr algn="ctr" indent="0" marL="0">
              <a:lnSpc>
                <a:spcPts val="2282"/>
              </a:lnSpc>
              <a:buNone/>
            </a:pPr>
            <a:r>
              <a:rPr lang="en-US" sz="2282" dirty="0">
                <a:solidFill>
                  <a:srgbClr val="DCD7E5"/>
                </a:solidFill>
                <a:latin typeface="Montserrat" pitchFamily="34" charset="0"/>
                <a:ea typeface="Montserrat" pitchFamily="34" charset="-122"/>
                <a:cs typeface="Montserrat" pitchFamily="34" charset="-120"/>
              </a:rPr>
              <a:t>1</a:t>
            </a:r>
            <a:endParaRPr lang="en-US" sz="2282" dirty="0"/>
          </a:p>
        </p:txBody>
      </p:sp>
      <p:sp>
        <p:nvSpPr>
          <p:cNvPr id="10" name="Text 6"/>
          <p:cNvSpPr/>
          <p:nvPr/>
        </p:nvSpPr>
        <p:spPr>
          <a:xfrm>
            <a:off x="5907524" y="1895118"/>
            <a:ext cx="4921806" cy="309563"/>
          </a:xfrm>
          <a:prstGeom prst="rect">
            <a:avLst/>
          </a:prstGeom>
          <a:noFill/>
          <a:ln/>
        </p:spPr>
        <p:txBody>
          <a:bodyPr wrap="none" rtlCol="0" anchor="t"/>
          <a:lstStyle/>
          <a:p>
            <a:pPr algn="l" indent="0" marL="0">
              <a:lnSpc>
                <a:spcPts val="2377"/>
              </a:lnSpc>
              <a:buNone/>
            </a:pPr>
            <a:r>
              <a:rPr lang="en-US" sz="1902" dirty="0">
                <a:solidFill>
                  <a:srgbClr val="DCD7E5"/>
                </a:solidFill>
                <a:latin typeface="Montserrat" pitchFamily="34" charset="0"/>
                <a:ea typeface="Montserrat" pitchFamily="34" charset="-122"/>
                <a:cs typeface="Montserrat" pitchFamily="34" charset="-120"/>
              </a:rPr>
              <a:t>Installation du Système d'Exploitation </a:t>
            </a:r>
            <a:pPr algn="l" indent="0" marL="0">
              <a:lnSpc>
                <a:spcPts val="2377"/>
              </a:lnSpc>
              <a:buNone/>
            </a:pPr>
            <a:r>
              <a:rPr lang="en-US" sz="1902" dirty="0">
                <a:solidFill>
                  <a:srgbClr val="000000"/>
                </a:solidFill>
                <a:latin typeface="Montserrat" pitchFamily="34" charset="0"/>
                <a:ea typeface="Montserrat" pitchFamily="34" charset="-122"/>
                <a:cs typeface="Montserrat" pitchFamily="34" charset="-120"/>
              </a:rPr>
              <a:t>🐧</a:t>
            </a:r>
            <a:endParaRPr lang="en-US" sz="1902" dirty="0"/>
          </a:p>
        </p:txBody>
      </p:sp>
      <p:sp>
        <p:nvSpPr>
          <p:cNvPr id="11" name="Text 7"/>
          <p:cNvSpPr/>
          <p:nvPr/>
        </p:nvSpPr>
        <p:spPr>
          <a:xfrm>
            <a:off x="5907524" y="2320528"/>
            <a:ext cx="7825264" cy="869394"/>
          </a:xfrm>
          <a:prstGeom prst="rect">
            <a:avLst/>
          </a:prstGeom>
          <a:noFill/>
          <a:ln/>
        </p:spPr>
        <p:txBody>
          <a:bodyPr wrap="square" rtlCol="0" anchor="t"/>
          <a:lstStyle/>
          <a:p>
            <a:pPr algn="l" indent="0" marL="0">
              <a:lnSpc>
                <a:spcPts val="2282"/>
              </a:lnSpc>
              <a:buNone/>
            </a:pPr>
            <a:r>
              <a:rPr lang="en-US" sz="1521" dirty="0">
                <a:solidFill>
                  <a:srgbClr val="DCD7E5"/>
                </a:solidFill>
                <a:latin typeface="Heebo" pitchFamily="34" charset="0"/>
                <a:ea typeface="Heebo" pitchFamily="34" charset="-122"/>
                <a:cs typeface="Heebo" pitchFamily="34" charset="-120"/>
              </a:rPr>
              <a:t>La VM de stockage utilise Linux pour sa stabilité et sa sécurité. La distribution est sélectionnée en fonction des besoins spécifiques du projet. Le système d'exploitation est configuré avec les paquets logiciels requis pour les outils de sauvegarde et l'interface web.</a:t>
            </a:r>
            <a:endParaRPr lang="en-US" sz="1521" dirty="0"/>
          </a:p>
        </p:txBody>
      </p:sp>
      <p:sp>
        <p:nvSpPr>
          <p:cNvPr id="12" name="Shape 8"/>
          <p:cNvSpPr/>
          <p:nvPr/>
        </p:nvSpPr>
        <p:spPr>
          <a:xfrm>
            <a:off x="5062240" y="3991451"/>
            <a:ext cx="676156" cy="38576"/>
          </a:xfrm>
          <a:prstGeom prst="roundRect">
            <a:avLst>
              <a:gd name="adj" fmla="val 225393"/>
            </a:avLst>
          </a:prstGeom>
          <a:solidFill>
            <a:srgbClr val="552C86"/>
          </a:solidFill>
          <a:ln/>
        </p:spPr>
      </p:sp>
      <p:sp>
        <p:nvSpPr>
          <p:cNvPr id="13" name="Shape 9"/>
          <p:cNvSpPr/>
          <p:nvPr/>
        </p:nvSpPr>
        <p:spPr>
          <a:xfrm>
            <a:off x="4627543" y="3793450"/>
            <a:ext cx="434697" cy="434697"/>
          </a:xfrm>
          <a:prstGeom prst="roundRect">
            <a:avLst>
              <a:gd name="adj" fmla="val 20002"/>
            </a:avLst>
          </a:prstGeom>
          <a:solidFill>
            <a:srgbClr val="3C136D"/>
          </a:solidFill>
          <a:ln w="7620">
            <a:solidFill>
              <a:srgbClr val="552C86"/>
            </a:solidFill>
            <a:prstDash val="solid"/>
          </a:ln>
        </p:spPr>
      </p:sp>
      <p:sp>
        <p:nvSpPr>
          <p:cNvPr id="14" name="Text 10"/>
          <p:cNvSpPr/>
          <p:nvPr/>
        </p:nvSpPr>
        <p:spPr>
          <a:xfrm>
            <a:off x="4762560" y="3865840"/>
            <a:ext cx="164544" cy="289798"/>
          </a:xfrm>
          <a:prstGeom prst="rect">
            <a:avLst/>
          </a:prstGeom>
          <a:noFill/>
          <a:ln/>
        </p:spPr>
        <p:txBody>
          <a:bodyPr wrap="none" rtlCol="0" anchor="t"/>
          <a:lstStyle/>
          <a:p>
            <a:pPr algn="ctr" indent="0" marL="0">
              <a:lnSpc>
                <a:spcPts val="2282"/>
              </a:lnSpc>
              <a:buNone/>
            </a:pPr>
            <a:r>
              <a:rPr lang="en-US" sz="2282" dirty="0">
                <a:solidFill>
                  <a:srgbClr val="DCD7E5"/>
                </a:solidFill>
                <a:latin typeface="Montserrat" pitchFamily="34" charset="0"/>
                <a:ea typeface="Montserrat" pitchFamily="34" charset="-122"/>
                <a:cs typeface="Montserrat" pitchFamily="34" charset="-120"/>
              </a:rPr>
              <a:t>2</a:t>
            </a:r>
            <a:endParaRPr lang="en-US" sz="2282" dirty="0"/>
          </a:p>
        </p:txBody>
      </p:sp>
      <p:sp>
        <p:nvSpPr>
          <p:cNvPr id="15" name="Text 11"/>
          <p:cNvSpPr/>
          <p:nvPr/>
        </p:nvSpPr>
        <p:spPr>
          <a:xfrm>
            <a:off x="5907524" y="3769281"/>
            <a:ext cx="3364944" cy="309563"/>
          </a:xfrm>
          <a:prstGeom prst="rect">
            <a:avLst/>
          </a:prstGeom>
          <a:noFill/>
          <a:ln/>
        </p:spPr>
        <p:txBody>
          <a:bodyPr wrap="none" rtlCol="0" anchor="t"/>
          <a:lstStyle/>
          <a:p>
            <a:pPr algn="l" indent="0" marL="0">
              <a:lnSpc>
                <a:spcPts val="2377"/>
              </a:lnSpc>
              <a:buNone/>
            </a:pPr>
            <a:r>
              <a:rPr lang="en-US" sz="1902" dirty="0">
                <a:solidFill>
                  <a:srgbClr val="DCD7E5"/>
                </a:solidFill>
                <a:latin typeface="Montserrat" pitchFamily="34" charset="0"/>
                <a:ea typeface="Montserrat" pitchFamily="34" charset="-122"/>
                <a:cs typeface="Montserrat" pitchFamily="34" charset="-120"/>
              </a:rPr>
              <a:t>Configuration du Réseau </a:t>
            </a:r>
            <a:pPr algn="l" indent="0" marL="0">
              <a:lnSpc>
                <a:spcPts val="2377"/>
              </a:lnSpc>
              <a:buNone/>
            </a:pPr>
            <a:r>
              <a:rPr lang="en-US" sz="1902" dirty="0">
                <a:solidFill>
                  <a:srgbClr val="000000"/>
                </a:solidFill>
                <a:latin typeface="Montserrat" pitchFamily="34" charset="0"/>
                <a:ea typeface="Montserrat" pitchFamily="34" charset="-122"/>
                <a:cs typeface="Montserrat" pitchFamily="34" charset="-120"/>
              </a:rPr>
              <a:t>🌐</a:t>
            </a:r>
            <a:endParaRPr lang="en-US" sz="1902" dirty="0"/>
          </a:p>
        </p:txBody>
      </p:sp>
      <p:sp>
        <p:nvSpPr>
          <p:cNvPr id="16" name="Text 12"/>
          <p:cNvSpPr/>
          <p:nvPr/>
        </p:nvSpPr>
        <p:spPr>
          <a:xfrm>
            <a:off x="5907524" y="4194691"/>
            <a:ext cx="7825264" cy="869394"/>
          </a:xfrm>
          <a:prstGeom prst="rect">
            <a:avLst/>
          </a:prstGeom>
          <a:noFill/>
          <a:ln/>
        </p:spPr>
        <p:txBody>
          <a:bodyPr wrap="square" rtlCol="0" anchor="t"/>
          <a:lstStyle/>
          <a:p>
            <a:pPr algn="l" indent="0" marL="0">
              <a:lnSpc>
                <a:spcPts val="2282"/>
              </a:lnSpc>
              <a:buNone/>
            </a:pPr>
            <a:r>
              <a:rPr lang="en-US" sz="1521" dirty="0">
                <a:solidFill>
                  <a:srgbClr val="DCD7E5"/>
                </a:solidFill>
                <a:latin typeface="Heebo" pitchFamily="34" charset="0"/>
                <a:ea typeface="Heebo" pitchFamily="34" charset="-122"/>
                <a:cs typeface="Heebo" pitchFamily="34" charset="-120"/>
              </a:rPr>
              <a:t>L'accès distant à la VM de stockage est sécurisé pour faciliter la gestion des sauvegardes. Un protocole réseau sécurisé est utilisé pour la connexion à la VM, limitant l'accès aux utilisateurs autorisés afin d'assurer la sécurité des données.</a:t>
            </a:r>
            <a:endParaRPr lang="en-US" sz="1521" dirty="0"/>
          </a:p>
        </p:txBody>
      </p:sp>
      <p:sp>
        <p:nvSpPr>
          <p:cNvPr id="17" name="Shape 13"/>
          <p:cNvSpPr/>
          <p:nvPr/>
        </p:nvSpPr>
        <p:spPr>
          <a:xfrm>
            <a:off x="5062240" y="5865614"/>
            <a:ext cx="676156" cy="38576"/>
          </a:xfrm>
          <a:prstGeom prst="roundRect">
            <a:avLst>
              <a:gd name="adj" fmla="val 225393"/>
            </a:avLst>
          </a:prstGeom>
          <a:solidFill>
            <a:srgbClr val="552C86"/>
          </a:solidFill>
          <a:ln/>
        </p:spPr>
      </p:sp>
      <p:sp>
        <p:nvSpPr>
          <p:cNvPr id="18" name="Shape 14"/>
          <p:cNvSpPr/>
          <p:nvPr/>
        </p:nvSpPr>
        <p:spPr>
          <a:xfrm>
            <a:off x="4627543" y="5667613"/>
            <a:ext cx="434697" cy="434697"/>
          </a:xfrm>
          <a:prstGeom prst="roundRect">
            <a:avLst>
              <a:gd name="adj" fmla="val 20002"/>
            </a:avLst>
          </a:prstGeom>
          <a:solidFill>
            <a:srgbClr val="3C136D"/>
          </a:solidFill>
          <a:ln w="7620">
            <a:solidFill>
              <a:srgbClr val="552C86"/>
            </a:solidFill>
            <a:prstDash val="solid"/>
          </a:ln>
        </p:spPr>
      </p:sp>
      <p:sp>
        <p:nvSpPr>
          <p:cNvPr id="19" name="Text 15"/>
          <p:cNvSpPr/>
          <p:nvPr/>
        </p:nvSpPr>
        <p:spPr>
          <a:xfrm>
            <a:off x="4763155" y="5740003"/>
            <a:ext cx="163473" cy="289798"/>
          </a:xfrm>
          <a:prstGeom prst="rect">
            <a:avLst/>
          </a:prstGeom>
          <a:noFill/>
          <a:ln/>
        </p:spPr>
        <p:txBody>
          <a:bodyPr wrap="none" rtlCol="0" anchor="t"/>
          <a:lstStyle/>
          <a:p>
            <a:pPr algn="ctr" indent="0" marL="0">
              <a:lnSpc>
                <a:spcPts val="2282"/>
              </a:lnSpc>
              <a:buNone/>
            </a:pPr>
            <a:r>
              <a:rPr lang="en-US" sz="2282" dirty="0">
                <a:solidFill>
                  <a:srgbClr val="DCD7E5"/>
                </a:solidFill>
                <a:latin typeface="Montserrat" pitchFamily="34" charset="0"/>
                <a:ea typeface="Montserrat" pitchFamily="34" charset="-122"/>
                <a:cs typeface="Montserrat" pitchFamily="34" charset="-120"/>
              </a:rPr>
              <a:t>3</a:t>
            </a:r>
            <a:endParaRPr lang="en-US" sz="2282" dirty="0"/>
          </a:p>
        </p:txBody>
      </p:sp>
      <p:sp>
        <p:nvSpPr>
          <p:cNvPr id="20" name="Text 16"/>
          <p:cNvSpPr/>
          <p:nvPr/>
        </p:nvSpPr>
        <p:spPr>
          <a:xfrm>
            <a:off x="5907524" y="5643443"/>
            <a:ext cx="2415183" cy="309563"/>
          </a:xfrm>
          <a:prstGeom prst="rect">
            <a:avLst/>
          </a:prstGeom>
          <a:noFill/>
          <a:ln/>
        </p:spPr>
        <p:txBody>
          <a:bodyPr wrap="none" rtlCol="0" anchor="t"/>
          <a:lstStyle/>
          <a:p>
            <a:pPr algn="l" indent="0" marL="0">
              <a:lnSpc>
                <a:spcPts val="2377"/>
              </a:lnSpc>
              <a:buNone/>
            </a:pPr>
            <a:r>
              <a:rPr lang="en-US" sz="1902" dirty="0">
                <a:solidFill>
                  <a:srgbClr val="DCD7E5"/>
                </a:solidFill>
                <a:latin typeface="Montserrat" pitchFamily="34" charset="0"/>
                <a:ea typeface="Montserrat" pitchFamily="34" charset="-122"/>
                <a:cs typeface="Montserrat" pitchFamily="34" charset="-120"/>
              </a:rPr>
              <a:t>Sécurité </a:t>
            </a:r>
            <a:pPr algn="l" indent="0" marL="0">
              <a:lnSpc>
                <a:spcPts val="2377"/>
              </a:lnSpc>
              <a:buNone/>
            </a:pPr>
            <a:r>
              <a:rPr lang="en-US" sz="1902" dirty="0">
                <a:solidFill>
                  <a:srgbClr val="000000"/>
                </a:solidFill>
                <a:latin typeface="Montserrat" pitchFamily="34" charset="0"/>
                <a:ea typeface="Montserrat" pitchFamily="34" charset="-122"/>
                <a:cs typeface="Montserrat" pitchFamily="34" charset="-120"/>
              </a:rPr>
              <a:t>🔒</a:t>
            </a:r>
            <a:endParaRPr lang="en-US" sz="1902" dirty="0"/>
          </a:p>
        </p:txBody>
      </p:sp>
      <p:sp>
        <p:nvSpPr>
          <p:cNvPr id="21" name="Text 17"/>
          <p:cNvSpPr/>
          <p:nvPr/>
        </p:nvSpPr>
        <p:spPr>
          <a:xfrm>
            <a:off x="5907524" y="6068854"/>
            <a:ext cx="7825264" cy="1159193"/>
          </a:xfrm>
          <a:prstGeom prst="rect">
            <a:avLst/>
          </a:prstGeom>
          <a:noFill/>
          <a:ln/>
        </p:spPr>
        <p:txBody>
          <a:bodyPr wrap="square" rtlCol="0" anchor="t"/>
          <a:lstStyle/>
          <a:p>
            <a:pPr algn="l" indent="0" marL="0">
              <a:lnSpc>
                <a:spcPts val="2282"/>
              </a:lnSpc>
              <a:buNone/>
            </a:pPr>
            <a:r>
              <a:rPr lang="en-US" sz="1521" dirty="0">
                <a:solidFill>
                  <a:srgbClr val="DCD7E5"/>
                </a:solidFill>
                <a:latin typeface="Heebo" pitchFamily="34" charset="0"/>
                <a:ea typeface="Heebo" pitchFamily="34" charset="-122"/>
                <a:cs typeface="Heebo" pitchFamily="34" charset="-120"/>
              </a:rPr>
              <a:t>Un serveur SSH sécurisé est configuré sur la VM, renforçant les protocoles de sécurité avec l'utilisation de mots de passe robustes pour prévenir les accès non autorisés. Des mesures supplémentaires de sécurité sont appliquées pour protéger les données contre les intrusions et les attaques.</a:t>
            </a:r>
            <a:endParaRPr lang="en-US" sz="1521" dirty="0"/>
          </a:p>
        </p:txBody>
      </p:sp>
      <p:pic>
        <p:nvPicPr>
          <p:cNvPr id="22"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pic>
        <p:nvPicPr>
          <p:cNvPr id="4" name="Image 1" descr="preencoded.png">    </p:cNvPr>
          <p:cNvPicPr>
            <a:picLocks noChangeAspect="1"/>
          </p:cNvPicPr>
          <p:nvPr/>
        </p:nvPicPr>
        <p:blipFill>
          <a:blip r:embed="rId2"/>
          <a:stretch>
            <a:fillRect/>
          </a:stretch>
        </p:blipFill>
        <p:spPr>
          <a:xfrm>
            <a:off x="0" y="0"/>
            <a:ext cx="3657600" cy="8229600"/>
          </a:xfrm>
          <a:prstGeom prst="rect">
            <a:avLst/>
          </a:prstGeom>
        </p:spPr>
      </p:pic>
      <p:sp>
        <p:nvSpPr>
          <p:cNvPr id="5" name="Text 1"/>
          <p:cNvSpPr/>
          <p:nvPr/>
        </p:nvSpPr>
        <p:spPr>
          <a:xfrm>
            <a:off x="4490799" y="2283857"/>
            <a:ext cx="9306401" cy="1388745"/>
          </a:xfrm>
          <a:prstGeom prst="rect">
            <a:avLst/>
          </a:prstGeom>
          <a:noFill/>
          <a:ln/>
        </p:spPr>
        <p:txBody>
          <a:bodyPr wrap="square" rtlCol="0" anchor="t"/>
          <a:lstStyle/>
          <a:p>
            <a:pPr indent="0" marL="0">
              <a:lnSpc>
                <a:spcPts val="5468"/>
              </a:lnSpc>
              <a:buNone/>
            </a:pPr>
            <a:r>
              <a:rPr lang="en-US" sz="4374" dirty="0">
                <a:solidFill>
                  <a:srgbClr val="F2F0F4"/>
                </a:solidFill>
                <a:latin typeface="Montserrat" pitchFamily="34" charset="0"/>
                <a:ea typeface="Montserrat" pitchFamily="34" charset="-122"/>
                <a:cs typeface="Montserrat" pitchFamily="34" charset="-120"/>
              </a:rPr>
              <a:t>Développement du Script de Sauvegarde</a:t>
            </a:r>
            <a:endParaRPr lang="en-US" sz="4374" dirty="0"/>
          </a:p>
        </p:txBody>
      </p:sp>
      <p:sp>
        <p:nvSpPr>
          <p:cNvPr id="6" name="Shape 2"/>
          <p:cNvSpPr/>
          <p:nvPr/>
        </p:nvSpPr>
        <p:spPr>
          <a:xfrm>
            <a:off x="4490799" y="4005858"/>
            <a:ext cx="9306401" cy="1939766"/>
          </a:xfrm>
          <a:prstGeom prst="roundRect">
            <a:avLst>
              <a:gd name="adj" fmla="val 5155"/>
            </a:avLst>
          </a:prstGeom>
          <a:solidFill>
            <a:srgbClr val="3C136D"/>
          </a:solidFill>
          <a:ln w="7620">
            <a:solidFill>
              <a:srgbClr val="552C86"/>
            </a:solidFill>
            <a:prstDash val="solid"/>
          </a:ln>
        </p:spPr>
      </p:sp>
      <p:sp>
        <p:nvSpPr>
          <p:cNvPr id="7" name="Text 3"/>
          <p:cNvSpPr/>
          <p:nvPr/>
        </p:nvSpPr>
        <p:spPr>
          <a:xfrm>
            <a:off x="4720590" y="4235648"/>
            <a:ext cx="3064073" cy="347186"/>
          </a:xfrm>
          <a:prstGeom prst="rect">
            <a:avLst/>
          </a:prstGeom>
          <a:noFill/>
          <a:ln/>
        </p:spPr>
        <p:txBody>
          <a:bodyPr wrap="none" rtlCol="0" anchor="t"/>
          <a:lstStyle/>
          <a:p>
            <a:pPr indent="0" marL="0">
              <a:lnSpc>
                <a:spcPts val="2734"/>
              </a:lnSpc>
              <a:buNone/>
            </a:pPr>
            <a:r>
              <a:rPr lang="en-US" sz="2187" dirty="0">
                <a:solidFill>
                  <a:srgbClr val="DCD7E5"/>
                </a:solidFill>
                <a:latin typeface="Montserrat" pitchFamily="34" charset="0"/>
                <a:ea typeface="Montserrat" pitchFamily="34" charset="-122"/>
                <a:cs typeface="Montserrat" pitchFamily="34" charset="-120"/>
              </a:rPr>
              <a:t>Utilisation de rsync </a:t>
            </a:r>
            <a:pPr indent="0" marL="0">
              <a:lnSpc>
                <a:spcPts val="2734"/>
              </a:lnSpc>
              <a:buNone/>
            </a:pPr>
            <a:r>
              <a:rPr lang="en-US" sz="2187" dirty="0">
                <a:solidFill>
                  <a:srgbClr val="000000"/>
                </a:solidFill>
                <a:latin typeface="Montserrat" pitchFamily="34" charset="0"/>
                <a:ea typeface="Montserrat" pitchFamily="34" charset="-122"/>
                <a:cs typeface="Montserrat" pitchFamily="34" charset="-120"/>
              </a:rPr>
              <a:t>💾</a:t>
            </a:r>
            <a:endParaRPr lang="en-US" sz="2187" dirty="0"/>
          </a:p>
        </p:txBody>
      </p:sp>
      <p:sp>
        <p:nvSpPr>
          <p:cNvPr id="8" name="Text 4"/>
          <p:cNvSpPr/>
          <p:nvPr/>
        </p:nvSpPr>
        <p:spPr>
          <a:xfrm>
            <a:off x="4720590" y="4716066"/>
            <a:ext cx="8846820" cy="999768"/>
          </a:xfrm>
          <a:prstGeom prst="rect">
            <a:avLst/>
          </a:prstGeom>
          <a:noFill/>
          <a:ln/>
        </p:spPr>
        <p:txBody>
          <a:bodyPr wrap="square" rtlCol="0" anchor="t"/>
          <a:lstStyle/>
          <a:p>
            <a:pPr indent="0" marL="0">
              <a:lnSpc>
                <a:spcPts val="2624"/>
              </a:lnSpc>
              <a:buNone/>
            </a:pPr>
            <a:r>
              <a:rPr lang="en-US" sz="1750" dirty="0">
                <a:solidFill>
                  <a:srgbClr val="DCD7E5"/>
                </a:solidFill>
                <a:latin typeface="Heebo" pitchFamily="34" charset="0"/>
                <a:ea typeface="Heebo" pitchFamily="34" charset="-122"/>
                <a:cs typeface="Heebo" pitchFamily="34" charset="-120"/>
              </a:rPr>
              <a:t>Le script de sauvegarde avec rsync synchronise efficacement les données vers un serveur distant en copiant uniquement les fichiers modifiés, assurant ainsi des sauvegardes rapides et fiables.</a:t>
            </a:r>
            <a:endParaRPr lang="en-US" sz="1750" dirty="0"/>
          </a:p>
        </p:txBody>
      </p:sp>
      <p:pic>
        <p:nvPicPr>
          <p:cNvPr id="9"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pic>
        <p:nvPicPr>
          <p:cNvPr id="4" name="Image 1" descr="preencoded.png">    </p:cNvPr>
          <p:cNvPicPr>
            <a:picLocks noChangeAspect="1"/>
          </p:cNvPicPr>
          <p:nvPr/>
        </p:nvPicPr>
        <p:blipFill>
          <a:blip r:embed="rId2"/>
          <a:stretch>
            <a:fillRect/>
          </a:stretch>
        </p:blipFill>
        <p:spPr>
          <a:xfrm>
            <a:off x="0" y="0"/>
            <a:ext cx="14630400" cy="2289810"/>
          </a:xfrm>
          <a:prstGeom prst="rect">
            <a:avLst/>
          </a:prstGeom>
        </p:spPr>
      </p:pic>
      <p:sp>
        <p:nvSpPr>
          <p:cNvPr id="5" name="Text 1"/>
          <p:cNvSpPr/>
          <p:nvPr/>
        </p:nvSpPr>
        <p:spPr>
          <a:xfrm>
            <a:off x="2964537" y="2796897"/>
            <a:ext cx="6565106" cy="579953"/>
          </a:xfrm>
          <a:prstGeom prst="rect">
            <a:avLst/>
          </a:prstGeom>
          <a:noFill/>
          <a:ln/>
        </p:spPr>
        <p:txBody>
          <a:bodyPr wrap="none" rtlCol="0" anchor="t"/>
          <a:lstStyle/>
          <a:p>
            <a:pPr indent="0" marL="0">
              <a:lnSpc>
                <a:spcPts val="4508"/>
              </a:lnSpc>
              <a:buNone/>
            </a:pPr>
            <a:r>
              <a:rPr lang="en-US" sz="3606" dirty="0">
                <a:solidFill>
                  <a:srgbClr val="F2F0F4"/>
                </a:solidFill>
                <a:latin typeface="Montserrat" pitchFamily="34" charset="0"/>
                <a:ea typeface="Montserrat" pitchFamily="34" charset="-122"/>
                <a:cs typeface="Montserrat" pitchFamily="34" charset="-120"/>
              </a:rPr>
              <a:t>Automatisation avec cron </a:t>
            </a:r>
            <a:pPr indent="0" marL="0">
              <a:lnSpc>
                <a:spcPts val="4508"/>
              </a:lnSpc>
              <a:buNone/>
            </a:pPr>
            <a:r>
              <a:rPr lang="en-US" sz="3606" dirty="0">
                <a:solidFill>
                  <a:srgbClr val="000000"/>
                </a:solidFill>
                <a:latin typeface="Montserrat" pitchFamily="34" charset="0"/>
                <a:ea typeface="Montserrat" pitchFamily="34" charset="-122"/>
                <a:cs typeface="Montserrat" pitchFamily="34" charset="-120"/>
              </a:rPr>
              <a:t>🕰️</a:t>
            </a:r>
            <a:endParaRPr lang="en-US" sz="3606" dirty="0"/>
          </a:p>
        </p:txBody>
      </p:sp>
      <p:pic>
        <p:nvPicPr>
          <p:cNvPr id="6" name="Image 2" descr="preencoded.png">    </p:cNvPr>
          <p:cNvPicPr>
            <a:picLocks noChangeAspect="1"/>
          </p:cNvPicPr>
          <p:nvPr/>
        </p:nvPicPr>
        <p:blipFill>
          <a:blip r:embed="rId3"/>
          <a:stretch>
            <a:fillRect/>
          </a:stretch>
        </p:blipFill>
        <p:spPr>
          <a:xfrm>
            <a:off x="2964537" y="3651528"/>
            <a:ext cx="2900363" cy="732711"/>
          </a:xfrm>
          <a:prstGeom prst="rect">
            <a:avLst/>
          </a:prstGeom>
        </p:spPr>
      </p:pic>
      <p:sp>
        <p:nvSpPr>
          <p:cNvPr id="7" name="Text 2"/>
          <p:cNvSpPr/>
          <p:nvPr/>
        </p:nvSpPr>
        <p:spPr>
          <a:xfrm>
            <a:off x="3147655" y="4658916"/>
            <a:ext cx="2534126" cy="572214"/>
          </a:xfrm>
          <a:prstGeom prst="rect">
            <a:avLst/>
          </a:prstGeom>
          <a:noFill/>
          <a:ln/>
        </p:spPr>
        <p:txBody>
          <a:bodyPr wrap="square" rtlCol="0" anchor="t"/>
          <a:lstStyle/>
          <a:p>
            <a:pPr algn="l" indent="0" marL="0">
              <a:lnSpc>
                <a:spcPts val="2254"/>
              </a:lnSpc>
              <a:buNone/>
            </a:pPr>
            <a:r>
              <a:rPr lang="en-US" sz="1803" dirty="0">
                <a:solidFill>
                  <a:srgbClr val="DCD7E5"/>
                </a:solidFill>
                <a:latin typeface="Montserrat" pitchFamily="34" charset="0"/>
                <a:ea typeface="Montserrat" pitchFamily="34" charset="-122"/>
                <a:cs typeface="Montserrat" pitchFamily="34" charset="-120"/>
              </a:rPr>
              <a:t>Planification des Sauvegardes </a:t>
            </a:r>
            <a:pPr algn="l" indent="0" marL="0">
              <a:lnSpc>
                <a:spcPts val="2254"/>
              </a:lnSpc>
              <a:buNone/>
            </a:pPr>
            <a:r>
              <a:rPr lang="en-US" sz="1803" dirty="0">
                <a:solidFill>
                  <a:srgbClr val="000000"/>
                </a:solidFill>
                <a:latin typeface="Montserrat" pitchFamily="34" charset="0"/>
                <a:ea typeface="Montserrat" pitchFamily="34" charset="-122"/>
                <a:cs typeface="Montserrat" pitchFamily="34" charset="-120"/>
              </a:rPr>
              <a:t>📅</a:t>
            </a:r>
            <a:endParaRPr lang="en-US" sz="1803" dirty="0"/>
          </a:p>
        </p:txBody>
      </p:sp>
      <p:sp>
        <p:nvSpPr>
          <p:cNvPr id="8" name="Text 3"/>
          <p:cNvSpPr/>
          <p:nvPr/>
        </p:nvSpPr>
        <p:spPr>
          <a:xfrm>
            <a:off x="3147655" y="5341025"/>
            <a:ext cx="2534126" cy="2198370"/>
          </a:xfrm>
          <a:prstGeom prst="rect">
            <a:avLst/>
          </a:prstGeom>
          <a:noFill/>
          <a:ln/>
        </p:spPr>
        <p:txBody>
          <a:bodyPr wrap="square" rtlCol="0" anchor="t"/>
          <a:lstStyle/>
          <a:p>
            <a:pPr algn="l" indent="0" marL="0">
              <a:lnSpc>
                <a:spcPts val="2164"/>
              </a:lnSpc>
              <a:buNone/>
            </a:pPr>
            <a:r>
              <a:rPr lang="en-US" sz="1442" dirty="0">
                <a:solidFill>
                  <a:srgbClr val="DCD7E5"/>
                </a:solidFill>
                <a:latin typeface="Heebo" pitchFamily="34" charset="0"/>
                <a:ea typeface="Heebo" pitchFamily="34" charset="-122"/>
                <a:cs typeface="Heebo" pitchFamily="34" charset="-120"/>
              </a:rPr>
              <a:t>Le script de sauvegarde est automatisé pour s'exécuter à intervalles réguliers grâce au planificateur de tâches cron. Les sauvegardes sont planifiées quotidiennement, assurant une gestion régulière et fiable des données.</a:t>
            </a:r>
            <a:endParaRPr lang="en-US" sz="1442" dirty="0"/>
          </a:p>
        </p:txBody>
      </p:sp>
      <p:pic>
        <p:nvPicPr>
          <p:cNvPr id="9" name="Image 3" descr="preencoded.png">    </p:cNvPr>
          <p:cNvPicPr>
            <a:picLocks noChangeAspect="1"/>
          </p:cNvPicPr>
          <p:nvPr/>
        </p:nvPicPr>
        <p:blipFill>
          <a:blip r:embed="rId4"/>
          <a:stretch>
            <a:fillRect/>
          </a:stretch>
        </p:blipFill>
        <p:spPr>
          <a:xfrm>
            <a:off x="5864900" y="3651528"/>
            <a:ext cx="2900482" cy="732711"/>
          </a:xfrm>
          <a:prstGeom prst="rect">
            <a:avLst/>
          </a:prstGeom>
        </p:spPr>
      </p:pic>
      <p:sp>
        <p:nvSpPr>
          <p:cNvPr id="10" name="Text 4"/>
          <p:cNvSpPr/>
          <p:nvPr/>
        </p:nvSpPr>
        <p:spPr>
          <a:xfrm>
            <a:off x="6048018" y="4658916"/>
            <a:ext cx="2534245" cy="572214"/>
          </a:xfrm>
          <a:prstGeom prst="rect">
            <a:avLst/>
          </a:prstGeom>
          <a:noFill/>
          <a:ln/>
        </p:spPr>
        <p:txBody>
          <a:bodyPr wrap="square" rtlCol="0" anchor="t"/>
          <a:lstStyle/>
          <a:p>
            <a:pPr algn="l" indent="0" marL="0">
              <a:lnSpc>
                <a:spcPts val="2254"/>
              </a:lnSpc>
              <a:buNone/>
            </a:pPr>
            <a:r>
              <a:rPr lang="en-US" sz="1803" dirty="0">
                <a:solidFill>
                  <a:srgbClr val="DCD7E5"/>
                </a:solidFill>
                <a:latin typeface="Montserrat" pitchFamily="34" charset="0"/>
                <a:ea typeface="Montserrat" pitchFamily="34" charset="-122"/>
                <a:cs typeface="Montserrat" pitchFamily="34" charset="-120"/>
              </a:rPr>
              <a:t>Exécution Automatisées </a:t>
            </a:r>
            <a:pPr algn="l" indent="0" marL="0">
              <a:lnSpc>
                <a:spcPts val="2254"/>
              </a:lnSpc>
              <a:buNone/>
            </a:pPr>
            <a:r>
              <a:rPr lang="en-US" sz="1803" dirty="0">
                <a:solidFill>
                  <a:srgbClr val="000000"/>
                </a:solidFill>
                <a:latin typeface="Montserrat" pitchFamily="34" charset="0"/>
                <a:ea typeface="Montserrat" pitchFamily="34" charset="-122"/>
                <a:cs typeface="Montserrat" pitchFamily="34" charset="-120"/>
              </a:rPr>
              <a:t>⚙️</a:t>
            </a:r>
            <a:endParaRPr lang="en-US" sz="1803" dirty="0"/>
          </a:p>
        </p:txBody>
      </p:sp>
      <p:sp>
        <p:nvSpPr>
          <p:cNvPr id="11" name="Text 5"/>
          <p:cNvSpPr/>
          <p:nvPr/>
        </p:nvSpPr>
        <p:spPr>
          <a:xfrm>
            <a:off x="6048018" y="5341025"/>
            <a:ext cx="2534245" cy="1923574"/>
          </a:xfrm>
          <a:prstGeom prst="rect">
            <a:avLst/>
          </a:prstGeom>
          <a:noFill/>
          <a:ln/>
        </p:spPr>
        <p:txBody>
          <a:bodyPr wrap="square" rtlCol="0" anchor="t"/>
          <a:lstStyle/>
          <a:p>
            <a:pPr algn="l" indent="0" marL="0">
              <a:lnSpc>
                <a:spcPts val="2164"/>
              </a:lnSpc>
              <a:buNone/>
            </a:pPr>
            <a:r>
              <a:rPr lang="en-US" sz="1442" dirty="0">
                <a:solidFill>
                  <a:srgbClr val="DCD7E5"/>
                </a:solidFill>
                <a:latin typeface="Heebo" pitchFamily="34" charset="0"/>
                <a:ea typeface="Heebo" pitchFamily="34" charset="-122"/>
                <a:cs typeface="Heebo" pitchFamily="34" charset="-120"/>
              </a:rPr>
              <a:t>La sauvegarde automatique est programmée via cron pour exécuter le script à des heures définies, assurant une gestion automatisée et fiable des données, ajustable selon les besoins du projet.</a:t>
            </a:r>
            <a:endParaRPr lang="en-US" sz="1442" dirty="0"/>
          </a:p>
        </p:txBody>
      </p:sp>
      <p:pic>
        <p:nvPicPr>
          <p:cNvPr id="12" name="Image 4" descr="preencoded.png">    </p:cNvPr>
          <p:cNvPicPr>
            <a:picLocks noChangeAspect="1"/>
          </p:cNvPicPr>
          <p:nvPr/>
        </p:nvPicPr>
        <p:blipFill>
          <a:blip r:embed="rId5"/>
          <a:stretch>
            <a:fillRect/>
          </a:stretch>
        </p:blipFill>
        <p:spPr>
          <a:xfrm>
            <a:off x="8765381" y="3651528"/>
            <a:ext cx="2900482" cy="732711"/>
          </a:xfrm>
          <a:prstGeom prst="rect">
            <a:avLst/>
          </a:prstGeom>
        </p:spPr>
      </p:pic>
      <p:sp>
        <p:nvSpPr>
          <p:cNvPr id="13" name="Text 6"/>
          <p:cNvSpPr/>
          <p:nvPr/>
        </p:nvSpPr>
        <p:spPr>
          <a:xfrm>
            <a:off x="8948499" y="4658916"/>
            <a:ext cx="2425184" cy="286107"/>
          </a:xfrm>
          <a:prstGeom prst="rect">
            <a:avLst/>
          </a:prstGeom>
          <a:noFill/>
          <a:ln/>
        </p:spPr>
        <p:txBody>
          <a:bodyPr wrap="none" rtlCol="0" anchor="t"/>
          <a:lstStyle/>
          <a:p>
            <a:pPr algn="l" indent="0" marL="0">
              <a:lnSpc>
                <a:spcPts val="2254"/>
              </a:lnSpc>
              <a:buNone/>
            </a:pPr>
            <a:r>
              <a:rPr lang="en-US" sz="1803" dirty="0">
                <a:solidFill>
                  <a:srgbClr val="DCD7E5"/>
                </a:solidFill>
                <a:latin typeface="Montserrat" pitchFamily="34" charset="0"/>
                <a:ea typeface="Montserrat" pitchFamily="34" charset="-122"/>
                <a:cs typeface="Montserrat" pitchFamily="34" charset="-120"/>
              </a:rPr>
              <a:t>Gestion Simplifiée </a:t>
            </a:r>
            <a:pPr algn="l" indent="0" marL="0">
              <a:lnSpc>
                <a:spcPts val="2254"/>
              </a:lnSpc>
              <a:buNone/>
            </a:pPr>
            <a:r>
              <a:rPr lang="en-US" sz="1803" dirty="0">
                <a:solidFill>
                  <a:srgbClr val="000000"/>
                </a:solidFill>
                <a:latin typeface="Montserrat" pitchFamily="34" charset="0"/>
                <a:ea typeface="Montserrat" pitchFamily="34" charset="-122"/>
                <a:cs typeface="Montserrat" pitchFamily="34" charset="-120"/>
              </a:rPr>
              <a:t>🗓️</a:t>
            </a:r>
            <a:endParaRPr lang="en-US" sz="1803" dirty="0"/>
          </a:p>
        </p:txBody>
      </p:sp>
      <p:sp>
        <p:nvSpPr>
          <p:cNvPr id="14" name="Text 7"/>
          <p:cNvSpPr/>
          <p:nvPr/>
        </p:nvSpPr>
        <p:spPr>
          <a:xfrm>
            <a:off x="8948499" y="5054918"/>
            <a:ext cx="2534245" cy="2473166"/>
          </a:xfrm>
          <a:prstGeom prst="rect">
            <a:avLst/>
          </a:prstGeom>
          <a:noFill/>
          <a:ln/>
        </p:spPr>
        <p:txBody>
          <a:bodyPr wrap="square" rtlCol="0" anchor="t"/>
          <a:lstStyle/>
          <a:p>
            <a:pPr algn="l" indent="0" marL="0">
              <a:lnSpc>
                <a:spcPts val="2164"/>
              </a:lnSpc>
              <a:buNone/>
            </a:pPr>
            <a:r>
              <a:rPr lang="en-US" sz="1442" dirty="0">
                <a:solidFill>
                  <a:srgbClr val="DCD7E5"/>
                </a:solidFill>
                <a:latin typeface="Heebo" pitchFamily="34" charset="0"/>
                <a:ea typeface="Heebo" pitchFamily="34" charset="-122"/>
                <a:cs typeface="Heebo" pitchFamily="34" charset="-120"/>
              </a:rPr>
              <a:t>L'automatisation des sauvegardes réduit la charge manuelle et les erreurs, libérant les administrateurs pour des tâches essentielles. Le système fonctionne de manière autonome, assurant une protection continue et fiable des données.</a:t>
            </a:r>
            <a:endParaRPr lang="en-US" sz="1442" dirty="0"/>
          </a:p>
        </p:txBody>
      </p:sp>
      <p:pic>
        <p:nvPicPr>
          <p:cNvPr id="15" name="Image 5" descr="preencoded.png">
            <a:hlinkClick r:id="rId7" tooltip=""/>
          </p:cNvPr>
          <p:cNvPicPr>
            <a:picLocks noChangeAspect="1"/>
          </p:cNvPicPr>
          <p:nvPr/>
        </p:nvPicPr>
        <p:blipFill>
          <a:blip r:embed="rId6"/>
          <a:stretch>
            <a:fillRect/>
          </a:stretch>
        </p:blipFill>
        <p:spPr>
          <a:xfrm>
            <a:off x="12242153" y="7589520"/>
            <a:ext cx="2296807" cy="54864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sp>
        <p:nvSpPr>
          <p:cNvPr id="4" name="Text 1"/>
          <p:cNvSpPr/>
          <p:nvPr/>
        </p:nvSpPr>
        <p:spPr>
          <a:xfrm>
            <a:off x="2037993" y="888325"/>
            <a:ext cx="10554414" cy="1403985"/>
          </a:xfrm>
          <a:prstGeom prst="rect">
            <a:avLst/>
          </a:prstGeom>
          <a:noFill/>
          <a:ln/>
        </p:spPr>
        <p:txBody>
          <a:bodyPr wrap="square" rtlCol="0" anchor="t"/>
          <a:lstStyle/>
          <a:p>
            <a:pPr indent="0" marL="0">
              <a:lnSpc>
                <a:spcPts val="5468"/>
              </a:lnSpc>
              <a:buNone/>
            </a:pPr>
            <a:r>
              <a:rPr lang="en-US" sz="4374" dirty="0">
                <a:solidFill>
                  <a:srgbClr val="F2F0F4"/>
                </a:solidFill>
                <a:latin typeface="Montserrat" pitchFamily="34" charset="0"/>
                <a:ea typeface="Montserrat" pitchFamily="34" charset="-122"/>
                <a:cs typeface="Montserrat" pitchFamily="34" charset="-120"/>
              </a:rPr>
              <a:t>Interface de Visualisation/Restauration </a:t>
            </a:r>
            <a:pPr indent="0" marL="0">
              <a:lnSpc>
                <a:spcPts val="5468"/>
              </a:lnSpc>
              <a:buNone/>
            </a:pPr>
            <a:r>
              <a:rPr lang="en-US" sz="4374" dirty="0">
                <a:solidFill>
                  <a:srgbClr val="000000"/>
                </a:solidFill>
                <a:latin typeface="Montserrat" pitchFamily="34" charset="0"/>
                <a:ea typeface="Montserrat" pitchFamily="34" charset="-122"/>
                <a:cs typeface="Montserrat" pitchFamily="34" charset="-120"/>
              </a:rPr>
              <a:t>📊</a:t>
            </a:r>
            <a:endParaRPr lang="en-US" sz="4374" dirty="0"/>
          </a:p>
        </p:txBody>
      </p:sp>
      <p:pic>
        <p:nvPicPr>
          <p:cNvPr id="5" name="Image 1" descr="preencoded.png">    </p:cNvPr>
          <p:cNvPicPr>
            <a:picLocks noChangeAspect="1"/>
          </p:cNvPicPr>
          <p:nvPr/>
        </p:nvPicPr>
        <p:blipFill>
          <a:blip r:embed="rId2"/>
          <a:stretch>
            <a:fillRect/>
          </a:stretch>
        </p:blipFill>
        <p:spPr>
          <a:xfrm>
            <a:off x="2037993" y="2736652"/>
            <a:ext cx="555427" cy="555427"/>
          </a:xfrm>
          <a:prstGeom prst="rect">
            <a:avLst/>
          </a:prstGeom>
        </p:spPr>
      </p:pic>
      <p:sp>
        <p:nvSpPr>
          <p:cNvPr id="6" name="Text 2"/>
          <p:cNvSpPr/>
          <p:nvPr/>
        </p:nvSpPr>
        <p:spPr>
          <a:xfrm>
            <a:off x="2037993" y="3514249"/>
            <a:ext cx="3295888" cy="694373"/>
          </a:xfrm>
          <a:prstGeom prst="rect">
            <a:avLst/>
          </a:prstGeom>
          <a:noFill/>
          <a:ln/>
        </p:spPr>
        <p:txBody>
          <a:bodyPr wrap="square" rtlCol="0" anchor="t"/>
          <a:lstStyle/>
          <a:p>
            <a:pPr algn="l" indent="0" marL="0">
              <a:lnSpc>
                <a:spcPts val="2734"/>
              </a:lnSpc>
              <a:buNone/>
            </a:pPr>
            <a:r>
              <a:rPr lang="en-US" sz="2187" dirty="0">
                <a:solidFill>
                  <a:srgbClr val="DCD7E5"/>
                </a:solidFill>
                <a:latin typeface="Montserrat" pitchFamily="34" charset="0"/>
                <a:ea typeface="Montserrat" pitchFamily="34" charset="-122"/>
                <a:cs typeface="Montserrat" pitchFamily="34" charset="-120"/>
              </a:rPr>
              <a:t>Développement avec Flask </a:t>
            </a:r>
            <a:pPr algn="l" indent="0" marL="0">
              <a:lnSpc>
                <a:spcPts val="2734"/>
              </a:lnSpc>
              <a:buNone/>
            </a:pPr>
            <a:r>
              <a:rPr lang="en-US" sz="2187" dirty="0">
                <a:solidFill>
                  <a:srgbClr val="000000"/>
                </a:solidFill>
                <a:latin typeface="Montserrat" pitchFamily="34" charset="0"/>
                <a:ea typeface="Montserrat" pitchFamily="34" charset="-122"/>
                <a:cs typeface="Montserrat" pitchFamily="34" charset="-120"/>
              </a:rPr>
              <a:t>🐍</a:t>
            </a:r>
            <a:endParaRPr lang="en-US" sz="2187" dirty="0"/>
          </a:p>
        </p:txBody>
      </p:sp>
      <p:sp>
        <p:nvSpPr>
          <p:cNvPr id="7" name="Text 3"/>
          <p:cNvSpPr/>
          <p:nvPr/>
        </p:nvSpPr>
        <p:spPr>
          <a:xfrm>
            <a:off x="2037993" y="4341852"/>
            <a:ext cx="3295888" cy="2332792"/>
          </a:xfrm>
          <a:prstGeom prst="rect">
            <a:avLst/>
          </a:prstGeom>
          <a:noFill/>
          <a:ln/>
        </p:spPr>
        <p:txBody>
          <a:bodyPr wrap="square" rtlCol="0" anchor="t"/>
          <a:lstStyle/>
          <a:p>
            <a:pPr algn="l" indent="0" marL="0">
              <a:lnSpc>
                <a:spcPts val="2624"/>
              </a:lnSpc>
              <a:buNone/>
            </a:pPr>
            <a:r>
              <a:rPr lang="en-US" sz="1750" dirty="0">
                <a:solidFill>
                  <a:srgbClr val="DCD7E5"/>
                </a:solidFill>
                <a:latin typeface="Heebo" pitchFamily="34" charset="0"/>
                <a:ea typeface="Heebo" pitchFamily="34" charset="-122"/>
                <a:cs typeface="Heebo" pitchFamily="34" charset="-120"/>
              </a:rPr>
              <a:t>Une interface web basée sur Flask offre une vue complète des sauvegardes, des rapports d'état et des outils de gestion. Elle simplifie le suivi des sauvegardes et la restauration des données pour les administrateurs.</a:t>
            </a:r>
            <a:endParaRPr lang="en-US" sz="1750" dirty="0"/>
          </a:p>
        </p:txBody>
      </p:sp>
      <p:pic>
        <p:nvPicPr>
          <p:cNvPr id="8" name="Image 2" descr="preencoded.png">    </p:cNvPr>
          <p:cNvPicPr>
            <a:picLocks noChangeAspect="1"/>
          </p:cNvPicPr>
          <p:nvPr/>
        </p:nvPicPr>
        <p:blipFill>
          <a:blip r:embed="rId3"/>
          <a:stretch>
            <a:fillRect/>
          </a:stretch>
        </p:blipFill>
        <p:spPr>
          <a:xfrm>
            <a:off x="5667137" y="2736652"/>
            <a:ext cx="555427" cy="555427"/>
          </a:xfrm>
          <a:prstGeom prst="rect">
            <a:avLst/>
          </a:prstGeom>
        </p:spPr>
      </p:pic>
      <p:sp>
        <p:nvSpPr>
          <p:cNvPr id="9" name="Text 4"/>
          <p:cNvSpPr/>
          <p:nvPr/>
        </p:nvSpPr>
        <p:spPr>
          <a:xfrm>
            <a:off x="5667137" y="3514249"/>
            <a:ext cx="3296007" cy="694373"/>
          </a:xfrm>
          <a:prstGeom prst="rect">
            <a:avLst/>
          </a:prstGeom>
          <a:noFill/>
          <a:ln/>
        </p:spPr>
        <p:txBody>
          <a:bodyPr wrap="square" rtlCol="0" anchor="t"/>
          <a:lstStyle/>
          <a:p>
            <a:pPr algn="l" indent="0" marL="0">
              <a:lnSpc>
                <a:spcPts val="2734"/>
              </a:lnSpc>
              <a:buNone/>
            </a:pPr>
            <a:r>
              <a:rPr lang="en-US" sz="2187" dirty="0">
                <a:solidFill>
                  <a:srgbClr val="DCD7E5"/>
                </a:solidFill>
                <a:latin typeface="Montserrat" pitchFamily="34" charset="0"/>
                <a:ea typeface="Montserrat" pitchFamily="34" charset="-122"/>
                <a:cs typeface="Montserrat" pitchFamily="34" charset="-120"/>
              </a:rPr>
              <a:t>Accès aux Sauvegardes </a:t>
            </a:r>
            <a:pPr algn="l" indent="0" marL="0">
              <a:lnSpc>
                <a:spcPts val="2734"/>
              </a:lnSpc>
              <a:buNone/>
            </a:pPr>
            <a:r>
              <a:rPr lang="en-US" sz="2187" dirty="0">
                <a:solidFill>
                  <a:srgbClr val="000000"/>
                </a:solidFill>
                <a:latin typeface="Montserrat" pitchFamily="34" charset="0"/>
                <a:ea typeface="Montserrat" pitchFamily="34" charset="-122"/>
                <a:cs typeface="Montserrat" pitchFamily="34" charset="-120"/>
              </a:rPr>
              <a:t>💾</a:t>
            </a:r>
            <a:endParaRPr lang="en-US" sz="2187" dirty="0"/>
          </a:p>
        </p:txBody>
      </p:sp>
      <p:sp>
        <p:nvSpPr>
          <p:cNvPr id="10" name="Text 5"/>
          <p:cNvSpPr/>
          <p:nvPr/>
        </p:nvSpPr>
        <p:spPr>
          <a:xfrm>
            <a:off x="5667137" y="4341852"/>
            <a:ext cx="3296007" cy="2666048"/>
          </a:xfrm>
          <a:prstGeom prst="rect">
            <a:avLst/>
          </a:prstGeom>
          <a:noFill/>
          <a:ln/>
        </p:spPr>
        <p:txBody>
          <a:bodyPr wrap="square" rtlCol="0" anchor="t"/>
          <a:lstStyle/>
          <a:p>
            <a:pPr algn="l" indent="0" marL="0">
              <a:lnSpc>
                <a:spcPts val="2624"/>
              </a:lnSpc>
              <a:buNone/>
            </a:pPr>
            <a:r>
              <a:rPr lang="en-US" sz="1750" dirty="0">
                <a:solidFill>
                  <a:srgbClr val="DCD7E5"/>
                </a:solidFill>
                <a:latin typeface="Heebo" pitchFamily="34" charset="0"/>
                <a:ea typeface="Heebo" pitchFamily="34" charset="-122"/>
                <a:cs typeface="Heebo" pitchFamily="34" charset="-120"/>
              </a:rPr>
              <a:t>L'interface web affiche la liste des sauvegardes disponibles, triées par date et heure de création. Elle présente les informations clés de chaque sauvegarde, incluant la taille et les détails de création, facilitant ainsi leur gestion et leur restauration au besoin.</a:t>
            </a:r>
            <a:endParaRPr lang="en-US" sz="1750" dirty="0"/>
          </a:p>
        </p:txBody>
      </p:sp>
      <p:pic>
        <p:nvPicPr>
          <p:cNvPr id="11" name="Image 3" descr="preencoded.png">    </p:cNvPr>
          <p:cNvPicPr>
            <a:picLocks noChangeAspect="1"/>
          </p:cNvPicPr>
          <p:nvPr/>
        </p:nvPicPr>
        <p:blipFill>
          <a:blip r:embed="rId4"/>
          <a:stretch>
            <a:fillRect/>
          </a:stretch>
        </p:blipFill>
        <p:spPr>
          <a:xfrm>
            <a:off x="9296400" y="2736652"/>
            <a:ext cx="555427" cy="555427"/>
          </a:xfrm>
          <a:prstGeom prst="rect">
            <a:avLst/>
          </a:prstGeom>
        </p:spPr>
      </p:pic>
      <p:sp>
        <p:nvSpPr>
          <p:cNvPr id="12" name="Text 6"/>
          <p:cNvSpPr/>
          <p:nvPr/>
        </p:nvSpPr>
        <p:spPr>
          <a:xfrm>
            <a:off x="9296400" y="3514249"/>
            <a:ext cx="3296007" cy="694373"/>
          </a:xfrm>
          <a:prstGeom prst="rect">
            <a:avLst/>
          </a:prstGeom>
          <a:noFill/>
          <a:ln/>
        </p:spPr>
        <p:txBody>
          <a:bodyPr wrap="square" rtlCol="0" anchor="t"/>
          <a:lstStyle/>
          <a:p>
            <a:pPr algn="l" indent="0" marL="0">
              <a:lnSpc>
                <a:spcPts val="2734"/>
              </a:lnSpc>
              <a:buNone/>
            </a:pPr>
            <a:r>
              <a:rPr lang="en-US" sz="2187" dirty="0">
                <a:solidFill>
                  <a:srgbClr val="DCD7E5"/>
                </a:solidFill>
                <a:latin typeface="Montserrat" pitchFamily="34" charset="0"/>
                <a:ea typeface="Montserrat" pitchFamily="34" charset="-122"/>
                <a:cs typeface="Montserrat" pitchFamily="34" charset="-120"/>
              </a:rPr>
              <a:t>Restauration des Données </a:t>
            </a:r>
            <a:pPr algn="l" indent="0" marL="0">
              <a:lnSpc>
                <a:spcPts val="2734"/>
              </a:lnSpc>
              <a:buNone/>
            </a:pPr>
            <a:r>
              <a:rPr lang="en-US" sz="2187" dirty="0">
                <a:solidFill>
                  <a:srgbClr val="000000"/>
                </a:solidFill>
                <a:latin typeface="Montserrat" pitchFamily="34" charset="0"/>
                <a:ea typeface="Montserrat" pitchFamily="34" charset="-122"/>
                <a:cs typeface="Montserrat" pitchFamily="34" charset="-120"/>
              </a:rPr>
              <a:t>🔄</a:t>
            </a:r>
            <a:endParaRPr lang="en-US" sz="2187" dirty="0"/>
          </a:p>
        </p:txBody>
      </p:sp>
      <p:sp>
        <p:nvSpPr>
          <p:cNvPr id="13" name="Text 7"/>
          <p:cNvSpPr/>
          <p:nvPr/>
        </p:nvSpPr>
        <p:spPr>
          <a:xfrm>
            <a:off x="9296400" y="4341852"/>
            <a:ext cx="3296007" cy="2999303"/>
          </a:xfrm>
          <a:prstGeom prst="rect">
            <a:avLst/>
          </a:prstGeom>
          <a:noFill/>
          <a:ln/>
        </p:spPr>
        <p:txBody>
          <a:bodyPr wrap="square" rtlCol="0" anchor="t"/>
          <a:lstStyle/>
          <a:p>
            <a:pPr algn="l" indent="0" marL="0">
              <a:lnSpc>
                <a:spcPts val="2624"/>
              </a:lnSpc>
              <a:buNone/>
            </a:pPr>
            <a:r>
              <a:rPr lang="en-US" sz="1750" dirty="0">
                <a:solidFill>
                  <a:srgbClr val="DCD7E5"/>
                </a:solidFill>
                <a:latin typeface="Heebo" pitchFamily="34" charset="0"/>
                <a:ea typeface="Heebo" pitchFamily="34" charset="-122"/>
                <a:cs typeface="Heebo" pitchFamily="34" charset="-120"/>
              </a:rPr>
              <a:t>L'interface web facilite la restauration des données à partir des sauvegardes. Les administrateurs peuvent sélectionner la sauvegarde à restaurer et spécifier le chemin de destination. Le processus de restauration est intuitif et simple, réduisant le risque d'erreurs.</a:t>
            </a:r>
            <a:endParaRPr lang="en-US" sz="1750" dirty="0"/>
          </a:p>
        </p:txBody>
      </p:sp>
      <p:pic>
        <p:nvPicPr>
          <p:cNvPr id="14" name="Image 4" descr="preencoded.png">
            <a:hlinkClick r:id="rId6" tooltip=""/>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pic>
        <p:nvPicPr>
          <p:cNvPr id="4" name="Image 1" descr="preencoded.png">    </p:cNvPr>
          <p:cNvPicPr>
            <a:picLocks noChangeAspect="1"/>
          </p:cNvPicPr>
          <p:nvPr/>
        </p:nvPicPr>
        <p:blipFill>
          <a:blip r:embed="rId2"/>
          <a:stretch>
            <a:fillRect/>
          </a:stretch>
        </p:blipFill>
        <p:spPr>
          <a:xfrm>
            <a:off x="9144000" y="0"/>
            <a:ext cx="5486400" cy="8229600"/>
          </a:xfrm>
          <a:prstGeom prst="rect">
            <a:avLst/>
          </a:prstGeom>
        </p:spPr>
      </p:pic>
      <p:sp>
        <p:nvSpPr>
          <p:cNvPr id="5" name="Text 1"/>
          <p:cNvSpPr/>
          <p:nvPr/>
        </p:nvSpPr>
        <p:spPr>
          <a:xfrm>
            <a:off x="833199" y="2912864"/>
            <a:ext cx="5554980" cy="694373"/>
          </a:xfrm>
          <a:prstGeom prst="rect">
            <a:avLst/>
          </a:prstGeom>
          <a:noFill/>
          <a:ln/>
        </p:spPr>
        <p:txBody>
          <a:bodyPr wrap="none" rtlCol="0" anchor="t"/>
          <a:lstStyle/>
          <a:p>
            <a:pPr indent="0" marL="0">
              <a:lnSpc>
                <a:spcPts val="5468"/>
              </a:lnSpc>
              <a:buNone/>
            </a:pPr>
            <a:r>
              <a:rPr lang="en-US" sz="4374" dirty="0">
                <a:solidFill>
                  <a:srgbClr val="F2F0F4"/>
                </a:solidFill>
                <a:latin typeface="Montserrat" pitchFamily="34" charset="0"/>
                <a:ea typeface="Montserrat" pitchFamily="34" charset="-122"/>
                <a:cs typeface="Montserrat" pitchFamily="34" charset="-120"/>
              </a:rPr>
              <a:t>Démonstration </a:t>
            </a:r>
            <a:endParaRPr lang="en-US" sz="4374" dirty="0"/>
          </a:p>
        </p:txBody>
      </p:sp>
      <p:sp>
        <p:nvSpPr>
          <p:cNvPr id="6" name="Text 2"/>
          <p:cNvSpPr/>
          <p:nvPr/>
        </p:nvSpPr>
        <p:spPr>
          <a:xfrm>
            <a:off x="833199" y="3940492"/>
            <a:ext cx="5554980" cy="709613"/>
          </a:xfrm>
          <a:prstGeom prst="rect">
            <a:avLst/>
          </a:prstGeom>
          <a:noFill/>
          <a:ln/>
        </p:spPr>
        <p:txBody>
          <a:bodyPr wrap="none" rtlCol="0" anchor="t"/>
          <a:lstStyle/>
          <a:p>
            <a:pPr indent="0" marL="0">
              <a:lnSpc>
                <a:spcPts val="5468"/>
              </a:lnSpc>
              <a:buNone/>
            </a:pPr>
            <a:r>
              <a:rPr lang="en-US" sz="4374" dirty="0">
                <a:solidFill>
                  <a:srgbClr val="F2F0F4"/>
                </a:solidFill>
                <a:latin typeface="Montserrat" pitchFamily="34" charset="0"/>
                <a:ea typeface="Montserrat" pitchFamily="34" charset="-122"/>
                <a:cs typeface="Montserrat" pitchFamily="34" charset="-120"/>
              </a:rPr>
              <a:t>EN DIRECT ! </a:t>
            </a:r>
            <a:pPr indent="0" marL="0">
              <a:lnSpc>
                <a:spcPts val="5468"/>
              </a:lnSpc>
              <a:buNone/>
            </a:pPr>
            <a:r>
              <a:rPr lang="en-US" sz="4374" dirty="0">
                <a:solidFill>
                  <a:srgbClr val="000000"/>
                </a:solidFill>
                <a:latin typeface="Montserrat" pitchFamily="34" charset="0"/>
                <a:ea typeface="Montserrat" pitchFamily="34" charset="-122"/>
                <a:cs typeface="Montserrat" pitchFamily="34" charset="-120"/>
              </a:rPr>
              <a:t>🚀</a:t>
            </a:r>
            <a:endParaRPr lang="en-US" sz="4374" dirty="0"/>
          </a:p>
        </p:txBody>
      </p:sp>
      <p:sp>
        <p:nvSpPr>
          <p:cNvPr id="7" name="Text 3"/>
          <p:cNvSpPr/>
          <p:nvPr/>
        </p:nvSpPr>
        <p:spPr>
          <a:xfrm>
            <a:off x="833199" y="4983361"/>
            <a:ext cx="7477601" cy="333256"/>
          </a:xfrm>
          <a:prstGeom prst="rect">
            <a:avLst/>
          </a:prstGeom>
          <a:noFill/>
          <a:ln/>
        </p:spPr>
        <p:txBody>
          <a:bodyPr wrap="none" rtlCol="0" anchor="t"/>
          <a:lstStyle/>
          <a:p>
            <a:pPr indent="0" marL="0">
              <a:lnSpc>
                <a:spcPts val="2624"/>
              </a:lnSpc>
              <a:buNone/>
            </a:pPr>
            <a:endParaRPr lang="en-US" sz="1750" dirty="0"/>
          </a:p>
        </p:txBody>
      </p:sp>
      <p:pic>
        <p:nvPicPr>
          <p:cNvPr id="8"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sp>
      <p:pic>
        <p:nvPicPr>
          <p:cNvPr id="4" name="Image 1" descr="preencoded.png">    </p:cNvPr>
          <p:cNvPicPr>
            <a:picLocks noChangeAspect="1"/>
          </p:cNvPicPr>
          <p:nvPr/>
        </p:nvPicPr>
        <p:blipFill>
          <a:blip r:embed="rId2"/>
          <a:stretch>
            <a:fillRect/>
          </a:stretch>
        </p:blipFill>
        <p:spPr>
          <a:xfrm>
            <a:off x="9144000" y="0"/>
            <a:ext cx="5486400" cy="8229600"/>
          </a:xfrm>
          <a:prstGeom prst="rect">
            <a:avLst/>
          </a:prstGeom>
        </p:spPr>
      </p:pic>
      <p:sp>
        <p:nvSpPr>
          <p:cNvPr id="5" name="Text 1"/>
          <p:cNvSpPr/>
          <p:nvPr/>
        </p:nvSpPr>
        <p:spPr>
          <a:xfrm>
            <a:off x="833199" y="3759994"/>
            <a:ext cx="5554980" cy="709613"/>
          </a:xfrm>
          <a:prstGeom prst="rect">
            <a:avLst/>
          </a:prstGeom>
          <a:noFill/>
          <a:ln/>
        </p:spPr>
        <p:txBody>
          <a:bodyPr wrap="none" rtlCol="0" anchor="t"/>
          <a:lstStyle/>
          <a:p>
            <a:pPr indent="0" marL="0">
              <a:lnSpc>
                <a:spcPts val="5468"/>
              </a:lnSpc>
              <a:buNone/>
            </a:pPr>
            <a:r>
              <a:rPr lang="en-US" sz="4374" dirty="0">
                <a:solidFill>
                  <a:srgbClr val="F2F0F4"/>
                </a:solidFill>
                <a:latin typeface="Montserrat" pitchFamily="34" charset="0"/>
                <a:ea typeface="Montserrat" pitchFamily="34" charset="-122"/>
                <a:cs typeface="Montserrat" pitchFamily="34" charset="-120"/>
              </a:rPr>
              <a:t>Conclusion</a:t>
            </a:r>
            <a:pPr indent="0" marL="0">
              <a:lnSpc>
                <a:spcPts val="5468"/>
              </a:lnSpc>
              <a:buNone/>
            </a:pPr>
            <a:r>
              <a:rPr lang="en-US" sz="4374" dirty="0">
                <a:solidFill>
                  <a:srgbClr val="000000"/>
                </a:solidFill>
                <a:latin typeface="Montserrat" pitchFamily="34" charset="0"/>
                <a:ea typeface="Montserrat" pitchFamily="34" charset="-122"/>
                <a:cs typeface="Montserrat" pitchFamily="34" charset="-120"/>
              </a:rPr>
              <a:t>📢</a:t>
            </a:r>
            <a:endParaRPr lang="en-US" sz="4374" dirty="0"/>
          </a:p>
        </p:txBody>
      </p:sp>
      <p:pic>
        <p:nvPicPr>
          <p:cNvPr id="6"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9</Slides>
  <Notes>9</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9</vt:i4>
      </vt:variant>
    </vt:vector>
  </HeadingPairs>
  <TitlesOfParts>
    <vt:vector size="12"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2024-06-16T18:41:16Z</dcterms:created>
  <dcterms:modified xsi:type="dcterms:W3CDTF">2024-06-16T18:41:16Z</dcterms:modified>
</cp:coreProperties>
</file>